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>
      <p:cViewPr>
        <p:scale>
          <a:sx n="90" d="100"/>
          <a:sy n="90" d="100"/>
        </p:scale>
        <p:origin x="-2862" y="6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94B2D6"/>
                </a:solidFill>
                <a:latin typeface="Microsoft JhengHei"/>
                <a:cs typeface="Microsoft JhengHei"/>
              </a:defRPr>
            </a:lvl1pPr>
          </a:lstStyle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pc="-5" dirty="0"/>
              <a:t>本單僅供參考，實際治療以醫師診治為主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94B2D6"/>
                </a:solidFill>
                <a:latin typeface="Microsoft JhengHei"/>
                <a:cs typeface="Microsoft JhengHei"/>
              </a:defRPr>
            </a:lvl1pPr>
          </a:lstStyle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pc="-5" dirty="0"/>
              <a:t>本單僅供參考，實際治療以醫師診治為主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94B2D6"/>
                </a:solidFill>
                <a:latin typeface="Microsoft JhengHei"/>
                <a:cs typeface="Microsoft JhengHei"/>
              </a:defRPr>
            </a:lvl1pPr>
          </a:lstStyle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pc="-5" dirty="0"/>
              <a:t>本單僅供參考，實際治療以醫師診治為主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94B2D6"/>
                </a:solidFill>
                <a:latin typeface="Microsoft JhengHei"/>
                <a:cs typeface="Microsoft JhengHei"/>
              </a:defRPr>
            </a:lvl1pPr>
          </a:lstStyle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pc="-5" dirty="0"/>
              <a:t>本單僅供參考，實際治療以醫師診治為主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94B2D6"/>
                </a:solidFill>
                <a:latin typeface="Microsoft JhengHei"/>
                <a:cs typeface="Microsoft JhengHei"/>
              </a:defRPr>
            </a:lvl1pPr>
          </a:lstStyle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pc="-5" dirty="0"/>
              <a:t>本單僅供參考，實際治療以醫師診治為主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0520" y="394208"/>
            <a:ext cx="6858000" cy="9906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476" y="957580"/>
            <a:ext cx="246380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86076" y="9477397"/>
            <a:ext cx="2768600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94B2D6"/>
                </a:solidFill>
                <a:latin typeface="Microsoft JhengHei"/>
                <a:cs typeface="Microsoft JhengHei"/>
              </a:defRPr>
            </a:lvl1pPr>
          </a:lstStyle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pc="-5" dirty="0"/>
              <a:t>本單僅供參考，實際治療以醫師診治為主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661404" y="9764776"/>
            <a:ext cx="1663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8476" y="957580"/>
            <a:ext cx="2463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latin typeface="標楷體" panose="03000509000000000000" pitchFamily="65" charset="-120"/>
                <a:ea typeface="標楷體" panose="03000509000000000000" pitchFamily="65" charset="-120"/>
              </a:rPr>
              <a:t>婦科手術前後須知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pc="-5" dirty="0"/>
              <a:t>本單僅供參考，實際治療以醫師診治為主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654050" y="1309392"/>
            <a:ext cx="6477000" cy="7782900"/>
          </a:xfrm>
          <a:prstGeom prst="rect">
            <a:avLst/>
          </a:prstGeom>
        </p:spPr>
        <p:txBody>
          <a:bodyPr vert="horz" wrap="square" lIns="0" tIns="80010" rIns="0" bIns="0" rtlCol="0">
            <a:noAutofit/>
          </a:bodyPr>
          <a:lstStyle/>
          <a:p>
            <a:pPr marL="355600" indent="-342900">
              <a:lnSpc>
                <a:spcPct val="100000"/>
              </a:lnSpc>
              <a:spcBef>
                <a:spcPts val="630"/>
              </a:spcBef>
              <a:buClr>
                <a:srgbClr val="008000"/>
              </a:buClr>
              <a:buSzPct val="80000"/>
              <a:buFont typeface="Wingdings" panose="05000000000000000000" pitchFamily="2" charset="2"/>
              <a:buChar char="n"/>
              <a:tabLst>
                <a:tab pos="192405" algn="l"/>
              </a:tabLst>
            </a:pPr>
            <a:r>
              <a:rPr sz="2000" b="1" spc="-20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手術前注意事項</a:t>
            </a:r>
            <a:endParaRPr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9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sz="1800" spc="-5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為了使手術順利及預防傷口感染，請於手術前一日洗頭、</a:t>
            </a:r>
            <a:r>
              <a:rPr sz="18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洗澡（肥皂</a:t>
            </a:r>
            <a:r>
              <a:rPr sz="1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），</a:t>
            </a:r>
            <a:r>
              <a:rPr sz="18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必要時會做手術部位的皮膚準備（</a:t>
            </a:r>
            <a:r>
              <a:rPr sz="1800" spc="-2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包括清</a:t>
            </a:r>
            <a:r>
              <a:rPr sz="18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潔、消毒手術部位</a:t>
            </a:r>
            <a:r>
              <a:rPr sz="1800" spc="-5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en-US" sz="1800" spc="-5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pc="-5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9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lang="zh-TW" altLang="en-US" sz="1800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術前更衣時，請取下所有飾品，包括：隱形眼鏡、假牙、髮夾、手錶、項鍊、耳環、戒指、手環、助聽器與所有金</a:t>
            </a:r>
            <a:r>
              <a:rPr lang="zh-TW" altLang="en-US" sz="1800" spc="-2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屬物。</a:t>
            </a:r>
            <a:endParaRPr lang="zh-TW" altLang="en-US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9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lang="zh-TW" altLang="en-US" sz="1800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請練習醫護人員指導您的「深呼吸與有效咳嗽」，這將對手術後痊癒和肺部恢復良好功能有所助益。</a:t>
            </a:r>
          </a:p>
          <a:p>
            <a:pPr marL="371475" lvl="1" indent="-285750">
              <a:spcBef>
                <a:spcPts val="49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lang="zh-TW" altLang="en-US" sz="1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練習「深呼吸」：屈膝、放鬆腹部肌肉→</a:t>
            </a:r>
            <a:r>
              <a:rPr lang="zh-TW" altLang="en-US" sz="1800" spc="-1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自鼻吸氣直至腹</a:t>
            </a:r>
            <a:endParaRPr lang="zh-TW" altLang="en-US" sz="1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83845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部向外膨脹→</a:t>
            </a:r>
            <a:r>
              <a:rPr lang="zh-TW" altLang="en-US" sz="1800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噘嘴呼氣同時收縮腹部肌肉。</a:t>
            </a:r>
            <a:endParaRPr lang="en-US" altLang="zh-TW" spc="-5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9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練習「有效咳嗽」：深呼吸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1-2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次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小枕頭或雙手指交叉按住傷口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→深吸一口氣輕咳兩次→再深吸一口氣→用腹部力量連續咳嗽兩次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此時可感到腹肌向內收而非乾咳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9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依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醫囑穿著醫療手術用彈性襪以預防手術合併症。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85"/>
              </a:spcBef>
              <a:buClr>
                <a:srgbClr val="CC99FF"/>
              </a:buClr>
            </a:pPr>
            <a:endParaRPr sz="1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92405" indent="-179705">
              <a:lnSpc>
                <a:spcPct val="100000"/>
              </a:lnSpc>
              <a:buClr>
                <a:srgbClr val="007F00"/>
              </a:buClr>
              <a:buSzPct val="80000"/>
              <a:buFont typeface="Wingdings"/>
              <a:buChar char=""/>
              <a:tabLst>
                <a:tab pos="192405" algn="l"/>
              </a:tabLst>
            </a:pPr>
            <a:r>
              <a:rPr sz="2000" b="1" spc="-25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手術前用物準備</a:t>
            </a:r>
            <a:endParaRPr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lnSpc>
                <a:spcPct val="100000"/>
              </a:lnSpc>
              <a:spcBef>
                <a:spcPts val="465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292100" algn="l"/>
              </a:tabLst>
            </a:pP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一般或夜用衛生棉一包、免洗內褲數件</a:t>
            </a:r>
            <a:r>
              <a:rPr lang="zh-TW" altLang="en-US"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sz="1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lnSpc>
                <a:spcPct val="100000"/>
              </a:lnSpc>
              <a:spcBef>
                <a:spcPts val="43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</a:pP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70x40cm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的看護墊至少</a:t>
            </a: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片</a:t>
            </a: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sz="18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術後返病室墊於臀部下</a:t>
            </a:r>
            <a:r>
              <a:rPr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lnSpc>
                <a:spcPct val="100000"/>
              </a:lnSpc>
              <a:spcBef>
                <a:spcPts val="43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</a:pPr>
            <a:r>
              <a:rPr sz="1800" spc="2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必要時依身高體重準備寬版的束腹帶</a:t>
            </a: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sz="1800" spc="-1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魔鬼粘，背後不能</a:t>
            </a:r>
            <a:r>
              <a:rPr sz="18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有鐵架</a:t>
            </a:r>
            <a:r>
              <a:rPr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lnSpc>
                <a:spcPct val="100000"/>
              </a:lnSpc>
              <a:spcBef>
                <a:spcPts val="43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</a:pP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肌膚較敏感者，可自備</a:t>
            </a:r>
            <a:r>
              <a:rPr sz="1800" spc="-2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吋寬的</a:t>
            </a: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3M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嬰兒紙膠</a:t>
            </a: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sz="1800" spc="-1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固定尿管、</a:t>
            </a:r>
            <a:r>
              <a:rPr sz="18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傷口換藥使用</a:t>
            </a:r>
            <a:r>
              <a:rPr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lnSpc>
                <a:spcPct val="100000"/>
              </a:lnSpc>
              <a:spcBef>
                <a:spcPts val="43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</a:pP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依醫師指示購置醫療用彈性襪</a:t>
            </a:r>
            <a:r>
              <a:rPr lang="zh-TW" altLang="en-US"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sz="1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92405" indent="-179705">
              <a:lnSpc>
                <a:spcPct val="100000"/>
              </a:lnSpc>
              <a:spcBef>
                <a:spcPts val="2295"/>
              </a:spcBef>
              <a:buClr>
                <a:srgbClr val="007F00"/>
              </a:buClr>
              <a:buSzPct val="80000"/>
              <a:buFont typeface="Wingdings"/>
              <a:buChar char=""/>
              <a:tabLst>
                <a:tab pos="192405" algn="l"/>
              </a:tabLst>
            </a:pPr>
            <a:r>
              <a:rPr sz="2000" b="1" spc="-25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依照您手術需要，護理人員會告知您禁食的時間</a:t>
            </a:r>
            <a:endParaRPr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7850" y="850899"/>
            <a:ext cx="6290310" cy="9114033"/>
          </a:xfrm>
          <a:prstGeom prst="rect">
            <a:avLst/>
          </a:prstGeom>
        </p:spPr>
        <p:txBody>
          <a:bodyPr vert="horz" wrap="square" lIns="0" tIns="80010" rIns="0" bIns="0" rtlCol="0">
            <a:noAutofit/>
          </a:bodyPr>
          <a:lstStyle/>
          <a:p>
            <a:pPr marL="355600" indent="-342900">
              <a:lnSpc>
                <a:spcPct val="100000"/>
              </a:lnSpc>
              <a:spcBef>
                <a:spcPts val="630"/>
              </a:spcBef>
              <a:buClr>
                <a:srgbClr val="007F00"/>
              </a:buClr>
              <a:buSzPct val="80000"/>
              <a:buFont typeface="Wingdings" panose="05000000000000000000" pitchFamily="2" charset="2"/>
              <a:buChar char="n"/>
              <a:tabLst>
                <a:tab pos="192405" algn="l"/>
              </a:tabLst>
            </a:pPr>
            <a:r>
              <a:rPr sz="2000" b="1" spc="-25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預防疼痛</a:t>
            </a:r>
            <a:endParaRPr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9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手術後可能疼痛不適，屆時請勿隱忍，</a:t>
            </a:r>
            <a:r>
              <a:rPr sz="1800" spc="-5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請直接告知醫護</a:t>
            </a:r>
            <a:r>
              <a:rPr sz="1800" spc="-1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人員協助止痛</a:t>
            </a:r>
            <a:r>
              <a:rPr lang="zh-TW" altLang="en-US"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indent="-285750"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</a:pPr>
            <a:r>
              <a:rPr sz="18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您也可選擇使用自控式止痛藥（相關資訊可諮詢麻醉科</a:t>
            </a:r>
            <a:r>
              <a:rPr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en-US"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sz="1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110"/>
              </a:spcBef>
              <a:buClr>
                <a:srgbClr val="CC99FF"/>
              </a:buClr>
              <a:buFont typeface="Wingdings"/>
              <a:buChar char=""/>
            </a:pPr>
            <a:endParaRPr sz="1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手術後須於恢復室觀察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1-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sz="2000" b="1" u="sng" spc="5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sz="2000" b="1" u="sng" spc="-25" dirty="0" err="1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小時，情況穩定</a:t>
            </a:r>
            <a:r>
              <a:rPr lang="zh-TW" altLang="en-US" sz="2000" b="1" u="sng" spc="-25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</a:t>
            </a:r>
            <a:r>
              <a:rPr sz="2000" b="1" u="sng" spc="-25" dirty="0" err="1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返病房</a:t>
            </a:r>
            <a:endParaRPr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92405" indent="-179705">
              <a:lnSpc>
                <a:spcPct val="100000"/>
              </a:lnSpc>
              <a:spcBef>
                <a:spcPts val="1080"/>
              </a:spcBef>
              <a:buClr>
                <a:srgbClr val="007F00"/>
              </a:buClr>
              <a:buSzPct val="80000"/>
              <a:buFont typeface="Wingdings"/>
              <a:buChar char=""/>
              <a:tabLst>
                <a:tab pos="192405" algn="l"/>
              </a:tabLst>
            </a:pPr>
            <a:r>
              <a:rPr sz="2000" b="1" spc="-25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手術後注意事項</a:t>
            </a:r>
            <a:endParaRPr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65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297815" algn="l"/>
              </a:tabLst>
            </a:pP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返室後可微搖高床頭約</a:t>
            </a:r>
            <a:r>
              <a:rPr sz="1800" spc="-30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30</a:t>
            </a:r>
            <a:r>
              <a:rPr sz="1800" spc="-4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°使腹部放鬆，</a:t>
            </a:r>
            <a:r>
              <a:rPr sz="1800" spc="-4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轉換姿勢以手護</a:t>
            </a:r>
            <a:r>
              <a:rPr sz="1800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住腹部傷口避免造成拉扯以預防傷口疼痛</a:t>
            </a:r>
            <a:r>
              <a:rPr lang="zh-TW" altLang="en-US"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indent="-285750"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</a:pP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建議手術後於病床上每小時改變姿勢，促進肺擴張</a:t>
            </a:r>
            <a:r>
              <a:rPr lang="zh-TW" altLang="en-US"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indent="-285750"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</a:pP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可交替進行單腳彎曲、伸直、放下及腳踝等運動，</a:t>
            </a:r>
            <a:r>
              <a:rPr sz="1800" spc="-5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防止</a:t>
            </a:r>
            <a:r>
              <a:rPr sz="1800" spc="-1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下肢血栓靜脈炎</a:t>
            </a:r>
            <a:r>
              <a:rPr lang="zh-TW" altLang="en-US"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indent="-285750"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術後</a:t>
            </a:r>
            <a:r>
              <a:rPr sz="1800" b="1" u="sng" spc="-4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小時早期下床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活動</a:t>
            </a:r>
            <a:r>
              <a:rPr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：促進術後胃腸蠕動，</a:t>
            </a:r>
            <a:r>
              <a:rPr sz="1800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使腸氣加速排空</a:t>
            </a:r>
            <a:r>
              <a:rPr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，防止胃腸膨脹，縮短排氣和排便所需時間，</a:t>
            </a:r>
            <a:r>
              <a:rPr sz="1800" spc="-5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且能</a:t>
            </a:r>
            <a:r>
              <a:rPr sz="1800" spc="-1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降低</a:t>
            </a:r>
            <a:r>
              <a:rPr lang="zh-TW" altLang="en-US" spc="-5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肺塌陷、肺炎、腸阻塞、靜脈栓塞和心血管疾病之</a:t>
            </a:r>
            <a:r>
              <a:rPr spc="-5" dirty="0" err="1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發生機率</a:t>
            </a:r>
            <a:r>
              <a:rPr lang="zh-TW" altLang="en-US" spc="-5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spc="-5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38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297815" algn="l"/>
              </a:tabLst>
            </a:pPr>
            <a:r>
              <a:rPr sz="1800" b="1" u="sng" dirty="0" err="1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盡早移除尿管</a:t>
            </a:r>
            <a:r>
              <a:rPr sz="1800" spc="-1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術後可能放置尿管</a:t>
            </a:r>
            <a:r>
              <a:rPr sz="1800" spc="-1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sz="1800" spc="-15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護理人員會協助移</a:t>
            </a:r>
            <a:r>
              <a:rPr sz="1800" spc="-1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除尿管</a:t>
            </a:r>
            <a:r>
              <a:rPr sz="1800" spc="-1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，促進恢復</a:t>
            </a:r>
            <a:r>
              <a:rPr lang="zh-TW" altLang="en-US"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sz="1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34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297815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盡早恢復進食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：術後可能需暫時禁食</a:t>
            </a: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包含水</a:t>
            </a: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sz="1800" spc="-1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sz="1800" spc="-15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醫護人員</a:t>
            </a:r>
            <a:r>
              <a:rPr sz="1800" spc="-5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會依醫囑及個別情況</a:t>
            </a: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，告知喝水及進食時間、進食種類</a:t>
            </a:r>
            <a:r>
              <a:rPr lang="zh-TW" altLang="en-US"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 </a:t>
            </a:r>
            <a:r>
              <a:rPr lang="zh-TW" altLang="en-US" sz="1800" spc="-5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即</a:t>
            </a:r>
            <a:r>
              <a:rPr lang="zh-TW" altLang="en-US" spc="-5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早恢復腸道功能、縮短排氣時間和住院</a:t>
            </a:r>
            <a:r>
              <a:rPr lang="zh-TW" altLang="en-US" spc="-5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時間。</a:t>
            </a:r>
            <a:endParaRPr spc="-5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55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預防跌倒漸進式下床</a:t>
            </a:r>
            <a:r>
              <a:rPr sz="1800" spc="-1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：依您恢復狀況在醫護人員指導與</a:t>
            </a:r>
            <a:r>
              <a:rPr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家人陪同下漸進式下床，</a:t>
            </a:r>
            <a:r>
              <a:rPr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請先抬高床頭呈坐臥</a:t>
            </a:r>
            <a:r>
              <a:rPr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、半坐臥或協助側臥再坐起，坐起後若無頭暈等不適反應，可坐床緣</a:t>
            </a:r>
            <a:r>
              <a:rPr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5-</a:t>
            </a:r>
            <a:r>
              <a:rPr sz="1800" spc="-2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分鐘後再起身站立，利用輔具；首次下床活動須確定</a:t>
            </a:r>
            <a:r>
              <a:rPr sz="1800" spc="-1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有人協助</a:t>
            </a:r>
            <a:r>
              <a:rPr lang="zh-TW" altLang="en-US" sz="1800" spc="-1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55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保持敷料的清潔、乾燥，</a:t>
            </a:r>
            <a:r>
              <a:rPr sz="1800" spc="-5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注意傷口有無滲血情形</a:t>
            </a:r>
            <a:r>
              <a:rPr lang="zh-TW" altLang="en-US" sz="1800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55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手術後避免提重物、</a:t>
            </a:r>
            <a:r>
              <a:rPr sz="1800" spc="-5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均衡飲食促進傷口癒合</a:t>
            </a:r>
            <a:r>
              <a:rPr lang="zh-TW" altLang="en-US" sz="1800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71475" lvl="1" indent="-285750">
              <a:spcBef>
                <a:spcPts val="455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住院約</a:t>
            </a:r>
            <a:r>
              <a:rPr sz="1800" spc="-1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3-</a:t>
            </a:r>
            <a:r>
              <a:rPr sz="1800" spc="-2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天，醫師評估及同意後即可出院，並於術後</a:t>
            </a:r>
            <a:r>
              <a:rPr sz="1800" spc="-2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7-</a:t>
            </a:r>
            <a:r>
              <a:rPr lang="en-US" altLang="zh-TW" sz="1800" spc="-25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sz="1800" spc="-2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天返診</a:t>
            </a:r>
            <a:r>
              <a:rPr lang="zh-TW" altLang="en-US" sz="1800" spc="-2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sz="1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2711450" y="9613900"/>
            <a:ext cx="2768600" cy="22860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pc="-5" dirty="0"/>
              <a:t>本單僅供參考，實際治療以醫師診治為主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204" y="921004"/>
            <a:ext cx="6174488" cy="68608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71475" indent="-285750">
              <a:lnSpc>
                <a:spcPct val="100000"/>
              </a:lnSpc>
              <a:spcBef>
                <a:spcPts val="53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spc="-5" dirty="0" err="1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回診時由醫師檢查、評估後決定性生活恢復時間</a:t>
            </a:r>
            <a:r>
              <a:rPr lang="zh-TW" altLang="en-US" spc="-5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。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  <a:cs typeface="SimSun"/>
            </a:endParaRPr>
          </a:p>
          <a:p>
            <a:pPr marL="371475" indent="-285750">
              <a:lnSpc>
                <a:spcPct val="100000"/>
              </a:lnSpc>
              <a:spcBef>
                <a:spcPts val="53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spc="-5" dirty="0" err="1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傷口換藥用物與步驟如下</a:t>
            </a:r>
            <a:r>
              <a:rPr spc="-5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：</a:t>
            </a:r>
            <a:endParaRPr dirty="0">
              <a:latin typeface="標楷體" panose="03000509000000000000" pitchFamily="65" charset="-120"/>
              <a:ea typeface="標楷體" panose="03000509000000000000" pitchFamily="65" charset="-120"/>
              <a:cs typeface="SimSu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7459" y="3823431"/>
            <a:ext cx="6433567" cy="643291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5600" indent="-342900">
              <a:spcBef>
                <a:spcPts val="1080"/>
              </a:spcBef>
              <a:buClr>
                <a:srgbClr val="007F00"/>
              </a:buClr>
              <a:buSzPct val="80000"/>
              <a:buFont typeface="Wingdings" panose="05000000000000000000" pitchFamily="2" charset="2"/>
              <a:buChar char="n"/>
              <a:tabLst>
                <a:tab pos="192405" algn="l"/>
              </a:tabLst>
            </a:pPr>
            <a:r>
              <a:rPr lang="zh-TW" altLang="en-US" sz="2000" b="1" spc="-25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Yu Gothic"/>
              </a:rPr>
              <a:t>提前返院提醒</a:t>
            </a:r>
          </a:p>
          <a:p>
            <a:pPr marL="85725" rtl="0">
              <a:spcBef>
                <a:spcPts val="530"/>
              </a:spcBef>
              <a:buClr>
                <a:srgbClr val="CC99FF"/>
              </a:buClr>
              <a:buSzPct val="52777"/>
              <a:tabLst>
                <a:tab pos="361950" algn="l"/>
              </a:tabLst>
            </a:pPr>
            <a:r>
              <a:rPr lang="zh-TW" altLang="en-US" b="1" u="sng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門診</a:t>
            </a:r>
            <a:r>
              <a:rPr lang="zh-TW" altLang="en-US" b="1" u="sng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求診：</a:t>
            </a:r>
          </a:p>
          <a:p>
            <a:pPr marL="371475" indent="-285750" rtl="0" fontAlgn="base">
              <a:spcBef>
                <a:spcPts val="53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lang="zh-TW" altLang="en-US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發燒（僅有體溫升高）、陰道</a:t>
            </a:r>
            <a:r>
              <a:rPr lang="zh-TW" altLang="en-US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有</a:t>
            </a:r>
            <a:r>
              <a:rPr lang="zh-TW" altLang="en-US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分泌物、傷口</a:t>
            </a:r>
            <a:r>
              <a:rPr lang="zh-TW" altLang="en-US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紅腫熱痛及有</a:t>
            </a:r>
            <a:r>
              <a:rPr lang="zh-TW" altLang="en-US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分泌物、解</a:t>
            </a:r>
            <a:r>
              <a:rPr lang="zh-TW" altLang="en-US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尿不順</a:t>
            </a:r>
            <a:endParaRPr lang="en-US" altLang="zh-TW" spc="-5" dirty="0">
              <a:latin typeface="Times New Roman" panose="02020603050405020304" pitchFamily="18" charset="0"/>
              <a:ea typeface="標楷體" panose="03000509000000000000" pitchFamily="65" charset="-120"/>
              <a:cs typeface="SimSun"/>
            </a:endParaRPr>
          </a:p>
          <a:p>
            <a:pPr marL="85725" rtl="0" fontAlgn="base">
              <a:spcBef>
                <a:spcPts val="530"/>
              </a:spcBef>
              <a:buClr>
                <a:srgbClr val="CC99FF"/>
              </a:buClr>
              <a:buSzPct val="52777"/>
              <a:tabLst>
                <a:tab pos="361950" algn="l"/>
              </a:tabLst>
            </a:pPr>
            <a:r>
              <a:rPr lang="zh-TW" altLang="en-US" b="1" u="sng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急診</a:t>
            </a:r>
            <a:r>
              <a:rPr lang="zh-TW" altLang="en-US" b="1" u="sng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求診：</a:t>
            </a:r>
          </a:p>
          <a:p>
            <a:pPr marL="371475" indent="-285750" rtl="0" fontAlgn="base">
              <a:spcBef>
                <a:spcPts val="530"/>
              </a:spcBef>
              <a:buClr>
                <a:srgbClr val="CC99FF"/>
              </a:buClr>
              <a:buSzPct val="60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lang="zh-TW" altLang="en-US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發燒且感到更加</a:t>
            </a:r>
            <a:r>
              <a:rPr lang="zh-TW" altLang="en-US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虛弱、低血壓或是收縮壓小於</a:t>
            </a:r>
            <a:r>
              <a:rPr lang="en-US" altLang="zh-TW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80mmHg </a:t>
            </a:r>
            <a:r>
              <a:rPr lang="zh-TW" altLang="en-US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、意識</a:t>
            </a:r>
            <a:r>
              <a:rPr lang="zh-TW" altLang="en-US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不</a:t>
            </a:r>
            <a:r>
              <a:rPr lang="zh-TW" altLang="en-US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清、腹部劇痛</a:t>
            </a:r>
            <a:r>
              <a:rPr lang="zh-TW" altLang="en-US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、</a:t>
            </a:r>
            <a:r>
              <a:rPr lang="zh-TW" altLang="en-US" spc="-5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無法</a:t>
            </a:r>
            <a:r>
              <a:rPr lang="zh-TW" altLang="en-US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解尿</a:t>
            </a:r>
            <a:endParaRPr lang="en-US" altLang="zh-TW" spc="-5" dirty="0">
              <a:latin typeface="Times New Roman" panose="02020603050405020304" pitchFamily="18" charset="0"/>
              <a:ea typeface="標楷體" panose="03000509000000000000" pitchFamily="65" charset="-120"/>
              <a:cs typeface="SimSun"/>
            </a:endParaRPr>
          </a:p>
          <a:p>
            <a:pPr marL="355600" indent="-342900" rtl="0" fontAlgn="base">
              <a:spcBef>
                <a:spcPts val="1080"/>
              </a:spcBef>
              <a:buClr>
                <a:srgbClr val="007F00"/>
              </a:buClr>
              <a:buSzPct val="80000"/>
              <a:buFont typeface="Wingdings" panose="05000000000000000000" pitchFamily="2" charset="2"/>
              <a:buChar char="n"/>
              <a:tabLst>
                <a:tab pos="192405" algn="l"/>
              </a:tabLst>
            </a:pPr>
            <a:r>
              <a:rPr sz="2000" b="1" spc="-25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Yu Gothic"/>
              </a:rPr>
              <a:t>複習一下</a:t>
            </a:r>
            <a:endParaRPr sz="2000" b="1" spc="-25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Yu Gothic"/>
            </a:endParaRPr>
          </a:p>
          <a:p>
            <a:pPr marL="247015">
              <a:spcBef>
                <a:spcPts val="415"/>
              </a:spcBef>
            </a:pP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問題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1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：</a:t>
            </a:r>
            <a:r>
              <a:rPr sz="1800" spc="145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( )</a:t>
            </a: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術前更衣時，可留下飾品和牙套</a:t>
            </a:r>
            <a:r>
              <a:rPr lang="zh-TW" altLang="en-US"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。</a:t>
            </a:r>
            <a:endParaRPr sz="1800" dirty="0">
              <a:latin typeface="Times New Roman" panose="02020603050405020304" pitchFamily="18" charset="0"/>
              <a:ea typeface="標楷體" panose="03000509000000000000" pitchFamily="65" charset="-120"/>
              <a:cs typeface="SimSun"/>
            </a:endParaRPr>
          </a:p>
          <a:p>
            <a:pPr marL="247015" marR="5080">
              <a:spcBef>
                <a:spcPts val="10"/>
              </a:spcBef>
            </a:pP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問題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2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：</a:t>
            </a:r>
            <a:r>
              <a:rPr sz="1800" spc="11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( )</a:t>
            </a: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首次下床活動須確定已安排家人隨時協助</a:t>
            </a:r>
            <a:r>
              <a:rPr lang="zh-TW" altLang="en-US" sz="1800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。</a:t>
            </a:r>
            <a:endParaRPr lang="en-US" sz="1800" spc="-5" dirty="0">
              <a:latin typeface="Times New Roman" panose="02020603050405020304" pitchFamily="18" charset="0"/>
              <a:ea typeface="標楷體" panose="03000509000000000000" pitchFamily="65" charset="-120"/>
              <a:cs typeface="SimSun"/>
            </a:endParaRPr>
          </a:p>
          <a:p>
            <a:pPr marL="247015" marR="5080">
              <a:spcBef>
                <a:spcPts val="10"/>
              </a:spcBef>
            </a:pP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問題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3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：</a:t>
            </a:r>
            <a:r>
              <a:rPr sz="1800" spc="145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( )</a:t>
            </a:r>
            <a:r>
              <a:rPr sz="1800" spc="-5" dirty="0" err="1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若傷口有分泌物且發燒時，需立即回診</a:t>
            </a:r>
            <a:r>
              <a:rPr lang="zh-TW" altLang="en-US" sz="1800" spc="-5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。</a:t>
            </a:r>
            <a:endParaRPr lang="en-US" sz="1800" spc="-50" dirty="0">
              <a:latin typeface="Times New Roman" panose="02020603050405020304" pitchFamily="18" charset="0"/>
              <a:ea typeface="標楷體" panose="03000509000000000000" pitchFamily="65" charset="-120"/>
              <a:cs typeface="SimSun"/>
            </a:endParaRPr>
          </a:p>
          <a:p>
            <a:pPr marL="247015" marR="5080">
              <a:spcBef>
                <a:spcPts val="10"/>
              </a:spcBef>
            </a:pPr>
            <a:r>
              <a:rPr sz="1800" spc="-2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正確答案</a:t>
            </a:r>
            <a:r>
              <a:rPr lang="en-US" altLang="zh-TW" spc="-20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:</a:t>
            </a:r>
            <a:r>
              <a:rPr lang="zh-TW" altLang="en-US" spc="-20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 </a:t>
            </a:r>
            <a:r>
              <a:rPr sz="1800" spc="-20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問題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1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：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X</a:t>
            </a:r>
            <a:r>
              <a:rPr sz="1800" spc="43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 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問題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2</a:t>
            </a:r>
            <a:r>
              <a:rPr sz="1800" spc="-2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：〇 問題</a:t>
            </a:r>
            <a:r>
              <a:rPr sz="180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3</a:t>
            </a:r>
            <a:r>
              <a:rPr sz="1800" spc="-2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：〇</a:t>
            </a:r>
            <a:endParaRPr lang="en-US" altLang="zh-TW" sz="1000" spc="-20" dirty="0">
              <a:latin typeface="Times New Roman" panose="02020603050405020304" pitchFamily="18" charset="0"/>
              <a:ea typeface="標楷體" panose="03000509000000000000" pitchFamily="65" charset="-120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endParaRPr lang="en-US" altLang="zh-TW" sz="1000" spc="-20" dirty="0" smtClean="0">
              <a:latin typeface="Times New Roman" panose="02020603050405020304" pitchFamily="18" charset="0"/>
              <a:ea typeface="標楷體" panose="03000509000000000000" pitchFamily="65" charset="-120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lang="zh-TW" altLang="en-US" sz="1000" spc="-20" dirty="0" smtClean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參考</a:t>
            </a:r>
            <a:r>
              <a:rPr lang="zh-TW" altLang="en-US" sz="1000" spc="-2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資料：</a:t>
            </a:r>
            <a:endParaRPr lang="zh-TW" altLang="en-US" sz="1000" dirty="0">
              <a:latin typeface="Times New Roman" panose="02020603050405020304" pitchFamily="18" charset="0"/>
              <a:ea typeface="標楷體" panose="03000509000000000000" pitchFamily="65" charset="-120"/>
              <a:cs typeface="SimSu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r>
              <a:rPr lang="zh-TW" altLang="en-US" sz="1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莊馥蓮</a:t>
            </a:r>
            <a:r>
              <a:rPr lang="en-US" altLang="zh-TW" sz="1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 (2025). </a:t>
            </a:r>
            <a:r>
              <a:rPr lang="zh-TW" altLang="en-US" sz="1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執行術後加速康復計畫 </a:t>
            </a:r>
            <a:r>
              <a:rPr lang="en-US" altLang="zh-TW" sz="1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(ERAS) </a:t>
            </a:r>
            <a:r>
              <a:rPr lang="zh-TW" altLang="en-US" sz="1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之臨床實施現況</a:t>
            </a:r>
            <a:r>
              <a:rPr lang="en-US" altLang="zh-TW" sz="1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</a:t>
            </a:r>
            <a:r>
              <a:rPr lang="zh-TW" altLang="en-US" sz="1000" i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台灣</a:t>
            </a:r>
            <a:r>
              <a:rPr lang="zh-TW" altLang="en-US" sz="10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手術全期護理學會會訊</a:t>
            </a:r>
            <a:r>
              <a:rPr lang="en-US" altLang="zh-TW" sz="1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,(</a:t>
            </a:r>
            <a:r>
              <a:rPr lang="en-US" altLang="zh-TW" sz="1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1), 8-8.</a:t>
            </a: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lang="en-US" altLang="zh-TW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buClr>
                <a:srgbClr val="007F00"/>
              </a:buClr>
              <a:buSzPct val="79166"/>
              <a:tabLst>
                <a:tab pos="191770" algn="l"/>
              </a:tabLst>
            </a:pPr>
            <a:r>
              <a:rPr lang="zh-TW" altLang="en-US" sz="1200" spc="-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諮詢電話：</a:t>
            </a:r>
            <a:r>
              <a:rPr lang="en-US" altLang="zh-TW" sz="1200" spc="-2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(02)2737-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2181</a:t>
            </a:r>
            <a:r>
              <a:rPr lang="zh-TW" altLang="en-US" sz="1200" spc="13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200" spc="-105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分機 </a:t>
            </a:r>
            <a:r>
              <a:rPr lang="en-US" altLang="zh-TW" sz="1200" spc="-2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8511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buClr>
                <a:srgbClr val="007F00"/>
              </a:buClr>
              <a:buSzPct val="79166"/>
              <a:tabLst>
                <a:tab pos="191770" algn="l"/>
              </a:tabLst>
            </a:pPr>
            <a:r>
              <a:rPr lang="zh-TW" altLang="en-US" sz="1200" spc="6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制訂單位</a:t>
            </a:r>
            <a:r>
              <a:rPr lang="en-US" altLang="zh-TW" sz="1200" spc="-1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/</a:t>
            </a:r>
            <a:r>
              <a:rPr lang="zh-TW" altLang="en-US" sz="1200" spc="-5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日期：</a:t>
            </a:r>
            <a:r>
              <a:rPr lang="en-US" altLang="zh-TW" sz="1200" spc="-1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5A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SimSun"/>
              </a:rPr>
              <a:t>病房</a:t>
            </a:r>
            <a:r>
              <a:rPr lang="en-US" altLang="zh-TW" sz="1200" spc="-10" dirty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/1141201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buClr>
                <a:srgbClr val="007F00"/>
              </a:buClr>
              <a:buSzPct val="79166"/>
              <a:tabLst>
                <a:tab pos="191770" algn="l"/>
              </a:tabLst>
            </a:pPr>
            <a:r>
              <a:rPr lang="en-US" altLang="zh-TW" sz="1200" spc="-10" smtClean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PFS-</a:t>
            </a:r>
            <a:r>
              <a:rPr lang="en-US" altLang="zh-TW" sz="1200" spc="-20" smtClean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8100-</a:t>
            </a:r>
            <a:r>
              <a:rPr lang="en-US" altLang="zh-TW" sz="1200" spc="-25" smtClean="0">
                <a:latin typeface="Times New Roman" panose="02020603050405020304" pitchFamily="18" charset="0"/>
                <a:ea typeface="標楷體" panose="03000509000000000000" pitchFamily="65" charset="-120"/>
                <a:cs typeface="Calibri"/>
              </a:rPr>
              <a:t>683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Calibri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lang="en-US" altLang="zh-TW" sz="1000" dirty="0">
              <a:latin typeface="Times New Roman" panose="02020603050405020304" pitchFamily="18" charset="0"/>
              <a:ea typeface="標楷體" panose="03000509000000000000" pitchFamily="65" charset="-120"/>
              <a:cs typeface="Calibri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lang="en-US" altLang="zh-TW" sz="1000" dirty="0">
              <a:latin typeface="Times New Roman" panose="02020603050405020304" pitchFamily="18" charset="0"/>
              <a:ea typeface="標楷體" panose="03000509000000000000" pitchFamily="65" charset="-120"/>
              <a:cs typeface="Calibri"/>
            </a:endParaRPr>
          </a:p>
          <a:p>
            <a:pPr marL="247015" marR="5080">
              <a:lnSpc>
                <a:spcPct val="118300"/>
              </a:lnSpc>
              <a:spcBef>
                <a:spcPts val="10"/>
              </a:spcBef>
            </a:pPr>
            <a:endParaRPr lang="en-US" spc="-25" dirty="0">
              <a:latin typeface="標楷體" panose="03000509000000000000" pitchFamily="65" charset="-120"/>
              <a:ea typeface="標楷體" panose="03000509000000000000" pitchFamily="65" charset="-120"/>
              <a:cs typeface="SimSun"/>
            </a:endParaRPr>
          </a:p>
          <a:p>
            <a:pPr marL="247015" marR="5080">
              <a:lnSpc>
                <a:spcPct val="118300"/>
              </a:lnSpc>
              <a:spcBef>
                <a:spcPts val="10"/>
              </a:spcBef>
            </a:pPr>
            <a:endParaRPr sz="1800" dirty="0">
              <a:latin typeface="標楷體" panose="03000509000000000000" pitchFamily="65" charset="-120"/>
              <a:ea typeface="標楷體" panose="03000509000000000000" pitchFamily="65" charset="-120"/>
              <a:cs typeface="SimSu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8072" y="3173983"/>
            <a:ext cx="3624579" cy="153888"/>
          </a:xfrm>
          <a:prstGeom prst="rect">
            <a:avLst/>
          </a:prstGeom>
          <a:solidFill>
            <a:srgbClr val="D8D8D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20"/>
              </a:lnSpc>
            </a:pPr>
            <a:r>
              <a:rPr sz="1050" b="1" spc="60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美容膠返門診，可沐浴後，再開始更換，至少貼 </a:t>
            </a:r>
            <a:r>
              <a:rPr sz="1050" b="1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3-6</a:t>
            </a:r>
            <a:r>
              <a:rPr sz="1050" b="1" spc="45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 個月</a:t>
            </a:r>
            <a:endParaRPr sz="1050" dirty="0">
              <a:latin typeface="標楷體" panose="03000509000000000000" pitchFamily="65" charset="-120"/>
              <a:ea typeface="標楷體" panose="03000509000000000000" pitchFamily="65" charset="-120"/>
              <a:cs typeface="Yu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28564" y="2919969"/>
            <a:ext cx="1292225" cy="5954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3800"/>
              </a:lnSpc>
              <a:spcBef>
                <a:spcPts val="95"/>
              </a:spcBef>
            </a:pPr>
            <a:r>
              <a:rPr sz="1050" b="1" spc="135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腹腔鏡: </a:t>
            </a:r>
            <a:r>
              <a:rPr sz="1050" b="1" spc="70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0.6</a:t>
            </a:r>
            <a:r>
              <a:rPr sz="1050" b="1" spc="30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 公分寬</a:t>
            </a:r>
            <a:r>
              <a:rPr sz="1050" b="1" spc="85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剖腹產:</a:t>
            </a:r>
            <a:r>
              <a:rPr sz="1050" b="1" spc="110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1.2</a:t>
            </a:r>
            <a:r>
              <a:rPr sz="1050" b="1" spc="45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 公分寬</a:t>
            </a:r>
            <a:endParaRPr sz="1050" dirty="0">
              <a:latin typeface="標楷體" panose="03000509000000000000" pitchFamily="65" charset="-120"/>
              <a:ea typeface="標楷體" panose="03000509000000000000" pitchFamily="65" charset="-120"/>
              <a:cs typeface="Yu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3204" y="3355921"/>
            <a:ext cx="386715" cy="17568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50" spc="55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※ </a:t>
            </a:r>
            <a:r>
              <a:rPr sz="1050" b="1" spc="20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在</a:t>
            </a:r>
            <a:endParaRPr sz="1050" dirty="0">
              <a:latin typeface="標楷體" panose="03000509000000000000" pitchFamily="65" charset="-120"/>
              <a:ea typeface="標楷體" panose="03000509000000000000" pitchFamily="65" charset="-120"/>
              <a:cs typeface="Yu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8616" y="3347720"/>
            <a:ext cx="881380" cy="184025"/>
          </a:xfrm>
          <a:prstGeom prst="rect">
            <a:avLst/>
          </a:prstGeom>
          <a:solidFill>
            <a:srgbClr val="D8D8D8"/>
          </a:solidFill>
        </p:spPr>
        <p:txBody>
          <a:bodyPr vert="horz" wrap="square" lIns="0" tIns="222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75"/>
              </a:spcBef>
            </a:pPr>
            <a:r>
              <a:rPr sz="1050" b="1" spc="65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第一次返診前</a:t>
            </a:r>
            <a:endParaRPr sz="1050" dirty="0">
              <a:latin typeface="標楷體" panose="03000509000000000000" pitchFamily="65" charset="-120"/>
              <a:ea typeface="標楷體" panose="03000509000000000000" pitchFamily="65" charset="-120"/>
              <a:cs typeface="Yu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77644" y="3355921"/>
            <a:ext cx="4983480" cy="17568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50" b="1" spc="60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，若傷口不小心弄髒或弄濕，請自行換藥(直接在美容膠上執行)，步驟如下：</a:t>
            </a:r>
            <a:endParaRPr sz="1050" dirty="0">
              <a:latin typeface="標楷體" panose="03000509000000000000" pitchFamily="65" charset="-120"/>
              <a:ea typeface="標楷體" panose="03000509000000000000" pitchFamily="65" charset="-120"/>
              <a:cs typeface="Yu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6355" y="3557089"/>
            <a:ext cx="5897880" cy="17568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50" b="1" spc="60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先食鹽水(清潔)→水溶性優碘(消毒，至少停留 </a:t>
            </a:r>
            <a:r>
              <a:rPr sz="1050" b="1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1</a:t>
            </a:r>
            <a:r>
              <a:rPr sz="1050" b="1" spc="70" dirty="0">
                <a:latin typeface="標楷體" panose="03000509000000000000" pitchFamily="65" charset="-120"/>
                <a:ea typeface="標楷體" panose="03000509000000000000" pitchFamily="65" charset="-120"/>
                <a:cs typeface="Yu Gothic"/>
              </a:rPr>
              <a:t> 分鐘到乾)→食鹽水 (去優碘黏膩感)→紗布</a:t>
            </a:r>
            <a:endParaRPr sz="1050" dirty="0">
              <a:latin typeface="標楷體" panose="03000509000000000000" pitchFamily="65" charset="-120"/>
              <a:ea typeface="標楷體" panose="03000509000000000000" pitchFamily="65" charset="-120"/>
              <a:cs typeface="Yu Gothic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05839" y="2009648"/>
            <a:ext cx="1170940" cy="561340"/>
            <a:chOff x="1005839" y="2009648"/>
            <a:chExt cx="1170940" cy="561340"/>
          </a:xfrm>
        </p:grpSpPr>
        <p:sp>
          <p:nvSpPr>
            <p:cNvPr id="12" name="object 12"/>
            <p:cNvSpPr/>
            <p:nvPr/>
          </p:nvSpPr>
          <p:spPr>
            <a:xfrm>
              <a:off x="1114044" y="2256536"/>
              <a:ext cx="66040" cy="0"/>
            </a:xfrm>
            <a:custGeom>
              <a:avLst/>
              <a:gdLst/>
              <a:ahLst/>
              <a:cxnLst/>
              <a:rect l="l" t="t" r="r" b="b"/>
              <a:pathLst>
                <a:path w="66040">
                  <a:moveTo>
                    <a:pt x="0" y="0"/>
                  </a:moveTo>
                  <a:lnTo>
                    <a:pt x="65531" y="0"/>
                  </a:lnTo>
                </a:path>
              </a:pathLst>
            </a:custGeom>
            <a:ln w="27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1267967" y="2256536"/>
              <a:ext cx="384175" cy="0"/>
            </a:xfrm>
            <a:custGeom>
              <a:avLst/>
              <a:gdLst/>
              <a:ahLst/>
              <a:cxnLst/>
              <a:rect l="l" t="t" r="r" b="b"/>
              <a:pathLst>
                <a:path w="384175">
                  <a:moveTo>
                    <a:pt x="0" y="0"/>
                  </a:moveTo>
                  <a:lnTo>
                    <a:pt x="27432" y="0"/>
                  </a:lnTo>
                </a:path>
                <a:path w="384175">
                  <a:moveTo>
                    <a:pt x="115824" y="0"/>
                  </a:moveTo>
                  <a:lnTo>
                    <a:pt x="143256" y="0"/>
                  </a:lnTo>
                </a:path>
                <a:path w="384175">
                  <a:moveTo>
                    <a:pt x="231648" y="0"/>
                  </a:moveTo>
                  <a:lnTo>
                    <a:pt x="259080" y="0"/>
                  </a:lnTo>
                </a:path>
                <a:path w="384175">
                  <a:moveTo>
                    <a:pt x="347472" y="0"/>
                  </a:moveTo>
                  <a:lnTo>
                    <a:pt x="384048" y="0"/>
                  </a:lnTo>
                </a:path>
              </a:pathLst>
            </a:custGeom>
            <a:ln w="27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1749551" y="2242820"/>
              <a:ext cx="0" cy="27940"/>
            </a:xfrm>
            <a:custGeom>
              <a:avLst/>
              <a:gdLst/>
              <a:ahLst/>
              <a:cxnLst/>
              <a:rect l="l" t="t" r="r" b="b"/>
              <a:pathLst>
                <a:path h="27939">
                  <a:moveTo>
                    <a:pt x="0" y="0"/>
                  </a:moveTo>
                  <a:lnTo>
                    <a:pt x="0" y="27430"/>
                  </a:lnTo>
                </a:path>
              </a:pathLst>
            </a:custGeom>
            <a:ln w="18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1856231" y="2242820"/>
              <a:ext cx="0" cy="27940"/>
            </a:xfrm>
            <a:custGeom>
              <a:avLst/>
              <a:gdLst/>
              <a:ahLst/>
              <a:cxnLst/>
              <a:rect l="l" t="t" r="r" b="b"/>
              <a:pathLst>
                <a:path h="27939">
                  <a:moveTo>
                    <a:pt x="0" y="0"/>
                  </a:moveTo>
                  <a:lnTo>
                    <a:pt x="0" y="27430"/>
                  </a:lnTo>
                </a:path>
              </a:pathLst>
            </a:custGeom>
            <a:ln w="18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1953767" y="2256536"/>
              <a:ext cx="47625" cy="0"/>
            </a:xfrm>
            <a:custGeom>
              <a:avLst/>
              <a:gdLst/>
              <a:ahLst/>
              <a:cxnLst/>
              <a:rect l="l" t="t" r="r" b="b"/>
              <a:pathLst>
                <a:path w="47625">
                  <a:moveTo>
                    <a:pt x="0" y="0"/>
                  </a:moveTo>
                  <a:lnTo>
                    <a:pt x="47243" y="0"/>
                  </a:lnTo>
                </a:path>
              </a:pathLst>
            </a:custGeom>
            <a:ln w="27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004" y="2148332"/>
              <a:ext cx="445006" cy="22250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758695" y="2152905"/>
              <a:ext cx="88900" cy="204470"/>
            </a:xfrm>
            <a:custGeom>
              <a:avLst/>
              <a:gdLst/>
              <a:ahLst/>
              <a:cxnLst/>
              <a:rect l="l" t="t" r="r" b="b"/>
              <a:pathLst>
                <a:path w="88900" h="204469">
                  <a:moveTo>
                    <a:pt x="88392" y="0"/>
                  </a:moveTo>
                  <a:lnTo>
                    <a:pt x="0" y="0"/>
                  </a:lnTo>
                  <a:lnTo>
                    <a:pt x="0" y="204214"/>
                  </a:lnTo>
                  <a:lnTo>
                    <a:pt x="88392" y="204214"/>
                  </a:lnTo>
                  <a:lnTo>
                    <a:pt x="883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1758695" y="2152904"/>
              <a:ext cx="88900" cy="204470"/>
            </a:xfrm>
            <a:custGeom>
              <a:avLst/>
              <a:gdLst/>
              <a:ahLst/>
              <a:cxnLst/>
              <a:rect l="l" t="t" r="r" b="b"/>
              <a:pathLst>
                <a:path w="88900" h="204469">
                  <a:moveTo>
                    <a:pt x="0" y="0"/>
                  </a:moveTo>
                  <a:lnTo>
                    <a:pt x="0" y="204216"/>
                  </a:lnTo>
                  <a:lnTo>
                    <a:pt x="88392" y="204216"/>
                  </a:lnTo>
                  <a:lnTo>
                    <a:pt x="88392" y="0"/>
                  </a:lnTo>
                  <a:lnTo>
                    <a:pt x="0" y="0"/>
                  </a:lnTo>
                  <a:close/>
                </a:path>
              </a:pathLst>
            </a:custGeom>
            <a:ln w="91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1652015" y="2162049"/>
              <a:ext cx="88900" cy="204470"/>
            </a:xfrm>
            <a:custGeom>
              <a:avLst/>
              <a:gdLst/>
              <a:ahLst/>
              <a:cxnLst/>
              <a:rect l="l" t="t" r="r" b="b"/>
              <a:pathLst>
                <a:path w="88900" h="204469">
                  <a:moveTo>
                    <a:pt x="88392" y="0"/>
                  </a:moveTo>
                  <a:lnTo>
                    <a:pt x="0" y="0"/>
                  </a:lnTo>
                  <a:lnTo>
                    <a:pt x="0" y="204214"/>
                  </a:lnTo>
                  <a:lnTo>
                    <a:pt x="88392" y="204214"/>
                  </a:lnTo>
                  <a:lnTo>
                    <a:pt x="883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1652015" y="2162048"/>
              <a:ext cx="88900" cy="204470"/>
            </a:xfrm>
            <a:custGeom>
              <a:avLst/>
              <a:gdLst/>
              <a:ahLst/>
              <a:cxnLst/>
              <a:rect l="l" t="t" r="r" b="b"/>
              <a:pathLst>
                <a:path w="88900" h="204469">
                  <a:moveTo>
                    <a:pt x="0" y="0"/>
                  </a:moveTo>
                  <a:lnTo>
                    <a:pt x="0" y="204216"/>
                  </a:lnTo>
                  <a:lnTo>
                    <a:pt x="88391" y="204216"/>
                  </a:lnTo>
                  <a:lnTo>
                    <a:pt x="88391" y="0"/>
                  </a:lnTo>
                  <a:lnTo>
                    <a:pt x="0" y="0"/>
                  </a:lnTo>
                  <a:close/>
                </a:path>
              </a:pathLst>
            </a:custGeom>
            <a:ln w="91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1865375" y="2152905"/>
              <a:ext cx="88900" cy="204470"/>
            </a:xfrm>
            <a:custGeom>
              <a:avLst/>
              <a:gdLst/>
              <a:ahLst/>
              <a:cxnLst/>
              <a:rect l="l" t="t" r="r" b="b"/>
              <a:pathLst>
                <a:path w="88900" h="204469">
                  <a:moveTo>
                    <a:pt x="88392" y="0"/>
                  </a:moveTo>
                  <a:lnTo>
                    <a:pt x="0" y="0"/>
                  </a:lnTo>
                  <a:lnTo>
                    <a:pt x="0" y="204214"/>
                  </a:lnTo>
                  <a:lnTo>
                    <a:pt x="88392" y="204214"/>
                  </a:lnTo>
                  <a:lnTo>
                    <a:pt x="883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1865375" y="2152904"/>
              <a:ext cx="88900" cy="204470"/>
            </a:xfrm>
            <a:custGeom>
              <a:avLst/>
              <a:gdLst/>
              <a:ahLst/>
              <a:cxnLst/>
              <a:rect l="l" t="t" r="r" b="b"/>
              <a:pathLst>
                <a:path w="88900" h="204469">
                  <a:moveTo>
                    <a:pt x="0" y="0"/>
                  </a:moveTo>
                  <a:lnTo>
                    <a:pt x="0" y="204216"/>
                  </a:lnTo>
                  <a:lnTo>
                    <a:pt x="88392" y="204216"/>
                  </a:lnTo>
                  <a:lnTo>
                    <a:pt x="88392" y="0"/>
                  </a:lnTo>
                  <a:lnTo>
                    <a:pt x="0" y="0"/>
                  </a:lnTo>
                  <a:close/>
                </a:path>
              </a:pathLst>
            </a:custGeom>
            <a:ln w="91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1956815" y="2009648"/>
              <a:ext cx="219710" cy="137160"/>
            </a:xfrm>
            <a:custGeom>
              <a:avLst/>
              <a:gdLst/>
              <a:ahLst/>
              <a:cxnLst/>
              <a:rect l="l" t="t" r="r" b="b"/>
              <a:pathLst>
                <a:path w="219710" h="137160">
                  <a:moveTo>
                    <a:pt x="155693" y="32972"/>
                  </a:moveTo>
                  <a:lnTo>
                    <a:pt x="3047" y="128016"/>
                  </a:lnTo>
                  <a:lnTo>
                    <a:pt x="0" y="137159"/>
                  </a:lnTo>
                  <a:lnTo>
                    <a:pt x="9143" y="137159"/>
                  </a:lnTo>
                  <a:lnTo>
                    <a:pt x="162473" y="41690"/>
                  </a:lnTo>
                  <a:lnTo>
                    <a:pt x="155693" y="32972"/>
                  </a:lnTo>
                  <a:close/>
                </a:path>
                <a:path w="219710" h="137160">
                  <a:moveTo>
                    <a:pt x="202474" y="27431"/>
                  </a:moveTo>
                  <a:lnTo>
                    <a:pt x="173735" y="27431"/>
                  </a:lnTo>
                  <a:lnTo>
                    <a:pt x="170687" y="36575"/>
                  </a:lnTo>
                  <a:lnTo>
                    <a:pt x="162473" y="41690"/>
                  </a:lnTo>
                  <a:lnTo>
                    <a:pt x="179831" y="64007"/>
                  </a:lnTo>
                  <a:lnTo>
                    <a:pt x="202474" y="27431"/>
                  </a:lnTo>
                  <a:close/>
                </a:path>
                <a:path w="219710" h="137160">
                  <a:moveTo>
                    <a:pt x="173735" y="27431"/>
                  </a:moveTo>
                  <a:lnTo>
                    <a:pt x="164591" y="27431"/>
                  </a:lnTo>
                  <a:lnTo>
                    <a:pt x="155693" y="32972"/>
                  </a:lnTo>
                  <a:lnTo>
                    <a:pt x="162473" y="41690"/>
                  </a:lnTo>
                  <a:lnTo>
                    <a:pt x="170687" y="36575"/>
                  </a:lnTo>
                  <a:lnTo>
                    <a:pt x="173735" y="27431"/>
                  </a:lnTo>
                  <a:close/>
                </a:path>
                <a:path w="219710" h="137160">
                  <a:moveTo>
                    <a:pt x="219456" y="0"/>
                  </a:moveTo>
                  <a:lnTo>
                    <a:pt x="137159" y="9144"/>
                  </a:lnTo>
                  <a:lnTo>
                    <a:pt x="155693" y="32972"/>
                  </a:lnTo>
                  <a:lnTo>
                    <a:pt x="164591" y="27431"/>
                  </a:lnTo>
                  <a:lnTo>
                    <a:pt x="202474" y="27431"/>
                  </a:lnTo>
                  <a:lnTo>
                    <a:pt x="21945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05839" y="2088896"/>
              <a:ext cx="112775" cy="176783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8007" y="2363216"/>
              <a:ext cx="73152" cy="207263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862583" y="1765807"/>
            <a:ext cx="485140" cy="200055"/>
          </a:xfrm>
          <a:prstGeom prst="rect">
            <a:avLst/>
          </a:prstGeom>
          <a:ln w="9142">
            <a:solidFill>
              <a:srgbClr val="000000"/>
            </a:solidFill>
          </a:ln>
        </p:spPr>
        <p:txBody>
          <a:bodyPr vert="horz" wrap="square" lIns="0" tIns="6858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540"/>
              </a:spcBef>
            </a:pPr>
            <a:r>
              <a:rPr sz="850" spc="60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傷口</a:t>
            </a:r>
            <a:endParaRPr sz="850" dirty="0">
              <a:latin typeface="標楷體" panose="03000509000000000000" pitchFamily="65" charset="-120"/>
              <a:ea typeface="標楷體" panose="03000509000000000000" pitchFamily="65" charset="-120"/>
              <a:cs typeface="SimSu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898391" y="1838960"/>
            <a:ext cx="487680" cy="143510"/>
          </a:xfrm>
          <a:custGeom>
            <a:avLst/>
            <a:gdLst/>
            <a:ahLst/>
            <a:cxnLst/>
            <a:rect l="l" t="t" r="r" b="b"/>
            <a:pathLst>
              <a:path w="487679" h="143510">
                <a:moveTo>
                  <a:pt x="487679" y="0"/>
                </a:moveTo>
                <a:lnTo>
                  <a:pt x="0" y="0"/>
                </a:lnTo>
                <a:lnTo>
                  <a:pt x="0" y="143255"/>
                </a:lnTo>
                <a:lnTo>
                  <a:pt x="487679" y="143255"/>
                </a:lnTo>
                <a:lnTo>
                  <a:pt x="487679" y="0"/>
                </a:lnTo>
                <a:close/>
              </a:path>
            </a:pathLst>
          </a:custGeom>
          <a:solidFill>
            <a:srgbClr val="D8D8D8"/>
          </a:solidFill>
        </p:spPr>
        <p:txBody>
          <a:bodyPr wrap="square" lIns="0" tIns="0" rIns="0" bIns="0" rtlCol="0"/>
          <a:lstStyle/>
          <a:p>
            <a:endParaRPr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611623" y="1838960"/>
            <a:ext cx="722630" cy="143510"/>
          </a:xfrm>
          <a:custGeom>
            <a:avLst/>
            <a:gdLst/>
            <a:ahLst/>
            <a:cxnLst/>
            <a:rect l="l" t="t" r="r" b="b"/>
            <a:pathLst>
              <a:path w="722629" h="143510">
                <a:moveTo>
                  <a:pt x="722376" y="0"/>
                </a:moveTo>
                <a:lnTo>
                  <a:pt x="0" y="0"/>
                </a:lnTo>
                <a:lnTo>
                  <a:pt x="0" y="143255"/>
                </a:lnTo>
                <a:lnTo>
                  <a:pt x="722376" y="143255"/>
                </a:lnTo>
                <a:lnTo>
                  <a:pt x="722376" y="0"/>
                </a:lnTo>
                <a:close/>
              </a:path>
            </a:pathLst>
          </a:custGeom>
          <a:solidFill>
            <a:srgbClr val="D8D8D8"/>
          </a:solidFill>
        </p:spPr>
        <p:txBody>
          <a:bodyPr wrap="square" lIns="0" tIns="0" rIns="0" bIns="0" rtlCol="0"/>
          <a:lstStyle/>
          <a:p>
            <a:endParaRPr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478023" y="2040127"/>
            <a:ext cx="243840" cy="143510"/>
          </a:xfrm>
          <a:custGeom>
            <a:avLst/>
            <a:gdLst/>
            <a:ahLst/>
            <a:cxnLst/>
            <a:rect l="l" t="t" r="r" b="b"/>
            <a:pathLst>
              <a:path w="243839" h="143510">
                <a:moveTo>
                  <a:pt x="243839" y="0"/>
                </a:moveTo>
                <a:lnTo>
                  <a:pt x="0" y="0"/>
                </a:lnTo>
                <a:lnTo>
                  <a:pt x="0" y="143255"/>
                </a:lnTo>
                <a:lnTo>
                  <a:pt x="243839" y="143255"/>
                </a:lnTo>
                <a:lnTo>
                  <a:pt x="243839" y="0"/>
                </a:lnTo>
                <a:close/>
              </a:path>
            </a:pathLst>
          </a:custGeom>
          <a:solidFill>
            <a:srgbClr val="D8D8D8"/>
          </a:solidFill>
        </p:spPr>
        <p:txBody>
          <a:bodyPr wrap="square" lIns="0" tIns="0" rIns="0" bIns="0" rtlCol="0"/>
          <a:lstStyle/>
          <a:p>
            <a:endParaRPr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379976" y="2040127"/>
            <a:ext cx="243840" cy="143510"/>
          </a:xfrm>
          <a:custGeom>
            <a:avLst/>
            <a:gdLst/>
            <a:ahLst/>
            <a:cxnLst/>
            <a:rect l="l" t="t" r="r" b="b"/>
            <a:pathLst>
              <a:path w="243839" h="143510">
                <a:moveTo>
                  <a:pt x="243839" y="0"/>
                </a:moveTo>
                <a:lnTo>
                  <a:pt x="0" y="0"/>
                </a:lnTo>
                <a:lnTo>
                  <a:pt x="0" y="143255"/>
                </a:lnTo>
                <a:lnTo>
                  <a:pt x="243839" y="143255"/>
                </a:lnTo>
                <a:lnTo>
                  <a:pt x="243839" y="0"/>
                </a:lnTo>
                <a:close/>
              </a:path>
            </a:pathLst>
          </a:custGeom>
          <a:solidFill>
            <a:srgbClr val="D8D8D8"/>
          </a:solidFill>
        </p:spPr>
        <p:txBody>
          <a:bodyPr wrap="square" lIns="0" tIns="0" rIns="0" bIns="0" rtlCol="0"/>
          <a:lstStyle/>
          <a:p>
            <a:endParaRPr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386583" y="1765807"/>
            <a:ext cx="3039110" cy="783741"/>
          </a:xfrm>
          <a:prstGeom prst="rect">
            <a:avLst/>
          </a:prstGeom>
          <a:ln w="9142">
            <a:solidFill>
              <a:srgbClr val="000000"/>
            </a:solidFill>
          </a:ln>
        </p:spPr>
        <p:txBody>
          <a:bodyPr vert="horz" wrap="square" lIns="0" tIns="685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540"/>
              </a:spcBef>
            </a:pPr>
            <a:r>
              <a:rPr sz="850" b="1" spc="75" dirty="0">
                <a:latin typeface="標楷體" panose="03000509000000000000" pitchFamily="65" charset="-120"/>
                <a:ea typeface="標楷體" panose="03000509000000000000" pitchFamily="65" charset="-120"/>
                <a:cs typeface="Malgun Gothic"/>
              </a:rPr>
              <a:t>美容膠</a:t>
            </a:r>
            <a:r>
              <a:rPr sz="850" spc="60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：已返診過，醫師說</a:t>
            </a:r>
            <a:r>
              <a:rPr sz="850" b="1" spc="75" dirty="0">
                <a:latin typeface="標楷體" panose="03000509000000000000" pitchFamily="65" charset="-120"/>
                <a:ea typeface="標楷體" panose="03000509000000000000" pitchFamily="65" charset="-120"/>
                <a:cs typeface="Malgun Gothic"/>
              </a:rPr>
              <a:t>可沐浴後</a:t>
            </a:r>
            <a:r>
              <a:rPr sz="850" spc="50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，就</a:t>
            </a:r>
            <a:r>
              <a:rPr sz="850" b="1" spc="80" dirty="0">
                <a:latin typeface="標楷體" panose="03000509000000000000" pitchFamily="65" charset="-120"/>
                <a:ea typeface="標楷體" panose="03000509000000000000" pitchFamily="65" charset="-120"/>
                <a:cs typeface="Malgun Gothic"/>
              </a:rPr>
              <a:t>不用換藥及蓋</a:t>
            </a:r>
            <a:endParaRPr sz="850" dirty="0">
              <a:latin typeface="標楷體" panose="03000509000000000000" pitchFamily="65" charset="-120"/>
              <a:ea typeface="標楷體" panose="03000509000000000000" pitchFamily="65" charset="-120"/>
              <a:cs typeface="Malgun Gothic"/>
            </a:endParaRPr>
          </a:p>
          <a:p>
            <a:pPr marL="91440" marR="81915" algn="just">
              <a:lnSpc>
                <a:spcPct val="155300"/>
              </a:lnSpc>
              <a:spcBef>
                <a:spcPts val="25"/>
              </a:spcBef>
            </a:pPr>
            <a:r>
              <a:rPr sz="850" b="1" spc="50" dirty="0">
                <a:latin typeface="標楷體" panose="03000509000000000000" pitchFamily="65" charset="-120"/>
                <a:ea typeface="標楷體" panose="03000509000000000000" pitchFamily="65" charset="-120"/>
                <a:cs typeface="Malgun Gothic"/>
              </a:rPr>
              <a:t>紗布</a:t>
            </a:r>
            <a:r>
              <a:rPr sz="850" spc="60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，但要開始更換美容膠，美容膠</a:t>
            </a:r>
            <a:r>
              <a:rPr sz="850" b="1" spc="100" dirty="0">
                <a:latin typeface="標楷體" panose="03000509000000000000" pitchFamily="65" charset="-120"/>
                <a:ea typeface="標楷體" panose="03000509000000000000" pitchFamily="65" charset="-120"/>
                <a:cs typeface="Malgun Gothic"/>
              </a:rPr>
              <a:t>垂直</a:t>
            </a:r>
            <a:r>
              <a:rPr sz="850" spc="65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傷口黏貼，一</a:t>
            </a:r>
            <a:r>
              <a:rPr sz="850" spc="40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星期更換一次即可，若有脫落，即更換脫落那一格，沐</a:t>
            </a:r>
            <a:r>
              <a:rPr sz="850" spc="75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浴後可用吹風機吹乾或衛生紙擦乾</a:t>
            </a:r>
            <a:endParaRPr sz="850" dirty="0">
              <a:latin typeface="標楷體" panose="03000509000000000000" pitchFamily="65" charset="-120"/>
              <a:ea typeface="標楷體" panose="03000509000000000000" pitchFamily="65" charset="-120"/>
              <a:cs typeface="SimSu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62583" y="2570479"/>
            <a:ext cx="1414780" cy="396583"/>
          </a:xfrm>
          <a:prstGeom prst="rect">
            <a:avLst/>
          </a:prstGeom>
          <a:ln w="9142">
            <a:solidFill>
              <a:srgbClr val="000000"/>
            </a:solidFill>
          </a:ln>
        </p:spPr>
        <p:txBody>
          <a:bodyPr vert="horz" wrap="square" lIns="0" tIns="15875" rIns="0" bIns="0" rtlCol="0">
            <a:spAutoFit/>
          </a:bodyPr>
          <a:lstStyle/>
          <a:p>
            <a:pPr marL="93980" marR="81280">
              <a:lnSpc>
                <a:spcPts val="1580"/>
              </a:lnSpc>
              <a:spcBef>
                <a:spcPts val="125"/>
              </a:spcBef>
            </a:pPr>
            <a:r>
              <a:rPr sz="700" spc="10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傷口上直接貼的就是 </a:t>
            </a:r>
            <a:r>
              <a:rPr sz="7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</a:rPr>
              <a:t>3M </a:t>
            </a:r>
            <a:r>
              <a:rPr sz="700" spc="35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美容</a:t>
            </a:r>
            <a:r>
              <a:rPr sz="700" spc="20" dirty="0">
                <a:latin typeface="標楷體" panose="03000509000000000000" pitchFamily="65" charset="-120"/>
                <a:ea typeface="標楷體" panose="03000509000000000000" pitchFamily="65" charset="-120"/>
                <a:cs typeface="SimSun"/>
              </a:rPr>
              <a:t>膠，黏貼時不要有空隙。</a:t>
            </a:r>
            <a:endParaRPr sz="700" dirty="0">
              <a:latin typeface="標楷體" panose="03000509000000000000" pitchFamily="65" charset="-120"/>
              <a:ea typeface="標楷體" panose="03000509000000000000" pitchFamily="65" charset="-120"/>
              <a:cs typeface="SimSun"/>
            </a:endParaRPr>
          </a:p>
        </p:txBody>
      </p:sp>
      <p:pic>
        <p:nvPicPr>
          <p:cNvPr id="34" name="object 3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36589" y="9615693"/>
            <a:ext cx="978407" cy="978407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2599943" y="9511177"/>
            <a:ext cx="2768600" cy="209032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200" spc="-5" dirty="0">
                <a:solidFill>
                  <a:srgbClr val="94B2D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本單僅供參考，實際治療以醫師診治為主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xfrm>
            <a:off x="6661404" y="9764776"/>
            <a:ext cx="16637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fld>
            <a:endParaRPr spc="-5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592</Words>
  <Application>Microsoft Office PowerPoint</Application>
  <PresentationFormat>自訂</PresentationFormat>
  <Paragraphs>70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Theme</vt:lpstr>
      <vt:lpstr>婦科手術前後須知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婦科手術前後須知</dc:title>
  <dc:creator>operator</dc:creator>
  <cp:lastModifiedBy>user</cp:lastModifiedBy>
  <cp:revision>25</cp:revision>
  <dcterms:created xsi:type="dcterms:W3CDTF">2025-08-13T22:25:58Z</dcterms:created>
  <dcterms:modified xsi:type="dcterms:W3CDTF">2026-06-08T05:39:06Z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2023-02-04T00:00:00Z</vt:filetime>
  </property>
  <property fmtid="{D5CDD505-2E9C-101B-9397-08002B2CF9AE}" pid="3" name="Producer">
    <vt:lpwstr>doPDF Ver 7.3 Build 394 (Windows 7 Business Edition (SP 1) - Version: 6.1.7601 (x86))</vt:lpwstr>
  </property>
  <property fmtid="{D5CDD505-2E9C-101B-9397-08002B2CF9AE}" pid="4" name="LastSaved">
    <vt:filetime>2023-02-04T00:00:00Z</vt:filetime>
  </property>
</Properties>
</file>