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58000" cy="9906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  <p15:guide id="3" pos="216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jZLOSQRWihiw9wSh39jC4T21XB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6DF"/>
    <a:srgbClr val="414F53"/>
    <a:srgbClr val="FFDF80"/>
    <a:srgbClr val="FFFFFF"/>
    <a:srgbClr val="3C81A6"/>
    <a:srgbClr val="57A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3432" y="-108"/>
      </p:cViewPr>
      <p:guideLst>
        <p:guide orient="horz" pos="2880"/>
        <p:guide pos="2160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10" Type="http://customschemas.google.com/relationships/presentationmetadata" Target="metadata"/><Relationship Id="rId4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42950"/>
            <a:ext cx="257175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05350"/>
            <a:ext cx="54864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3468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705350"/>
            <a:ext cx="54864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42950"/>
            <a:ext cx="257175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705350"/>
            <a:ext cx="54864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42950"/>
            <a:ext cx="257175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21424" cy="99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1" y="3077289"/>
            <a:ext cx="5829300" cy="212336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1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80" algn="l"/>
            <a:fld id="{00000000-1234-1234-1234-123412341234}" type="slidenum">
              <a:rPr lang="en-US" altLang="zh-TW" smtClean="0"/>
              <a:pPr marL="38080" algn="l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80" algn="l"/>
            <a:fld id="{00000000-1234-1234-1234-123412341234}" type="slidenum">
              <a:rPr lang="en-US" altLang="zh-TW" smtClean="0"/>
              <a:pPr marL="38080" algn="l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80" algn="l"/>
            <a:fld id="{00000000-1234-1234-1234-123412341234}" type="slidenum">
              <a:rPr lang="en-US" altLang="zh-TW" smtClean="0"/>
              <a:pPr marL="38080" algn="l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2035560" y="9080269"/>
            <a:ext cx="2768600" cy="18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93AFD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342900" y="9212580"/>
            <a:ext cx="1577340" cy="18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6306316" y="9370699"/>
            <a:ext cx="153670" cy="57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080" marR="0" lvl="0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80" marR="0" lvl="1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080" marR="0" lvl="2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080" marR="0" lvl="3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080" marR="0" lvl="4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080" marR="0" lvl="5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80" marR="0" lvl="6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80" marR="0" lvl="7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080" marR="0" lvl="8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39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80" algn="l"/>
            <a:fld id="{00000000-1234-1234-1234-123412341234}" type="slidenum">
              <a:rPr lang="en-US" altLang="zh-TW" smtClean="0"/>
              <a:pPr marL="38080" algn="l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40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40" y="4198593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80" algn="l"/>
            <a:fld id="{00000000-1234-1234-1234-123412341234}" type="slidenum">
              <a:rPr lang="en-US" altLang="zh-TW" smtClean="0"/>
              <a:pPr marL="38080" algn="l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80" algn="l"/>
            <a:fld id="{00000000-1234-1234-1234-123412341234}" type="slidenum">
              <a:rPr lang="en-US" altLang="zh-TW" smtClean="0"/>
              <a:pPr marL="38080" algn="l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217391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5" indent="0">
              <a:buNone/>
              <a:defRPr sz="2000" b="1"/>
            </a:lvl2pPr>
            <a:lvl3pPr marL="913934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6" indent="0">
              <a:buNone/>
              <a:defRPr sz="1600" b="1"/>
            </a:lvl5pPr>
            <a:lvl6pPr marL="2284833" indent="0">
              <a:buNone/>
              <a:defRPr sz="1600" b="1"/>
            </a:lvl6pPr>
            <a:lvl7pPr marL="2741800" indent="0">
              <a:buNone/>
              <a:defRPr sz="1600" b="1"/>
            </a:lvl7pPr>
            <a:lvl8pPr marL="3198765" indent="0">
              <a:buNone/>
              <a:defRPr sz="1600" b="1"/>
            </a:lvl8pPr>
            <a:lvl9pPr marL="365573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6" y="2217391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5" indent="0">
              <a:buNone/>
              <a:defRPr sz="2000" b="1"/>
            </a:lvl2pPr>
            <a:lvl3pPr marL="913934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6" indent="0">
              <a:buNone/>
              <a:defRPr sz="1600" b="1"/>
            </a:lvl5pPr>
            <a:lvl6pPr marL="2284833" indent="0">
              <a:buNone/>
              <a:defRPr sz="1600" b="1"/>
            </a:lvl6pPr>
            <a:lvl7pPr marL="2741800" indent="0">
              <a:buNone/>
              <a:defRPr sz="1600" b="1"/>
            </a:lvl7pPr>
            <a:lvl8pPr marL="3198765" indent="0">
              <a:buNone/>
              <a:defRPr sz="1600" b="1"/>
            </a:lvl8pPr>
            <a:lvl9pPr marL="365573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6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80" algn="l"/>
            <a:fld id="{00000000-1234-1234-1234-123412341234}" type="slidenum">
              <a:rPr lang="en-US" altLang="zh-TW" smtClean="0"/>
              <a:pPr marL="38080" algn="l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80" algn="l"/>
            <a:fld id="{00000000-1234-1234-1234-123412341234}" type="slidenum">
              <a:rPr lang="en-US" altLang="zh-TW" smtClean="0"/>
              <a:pPr marL="38080" algn="l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80" algn="l"/>
            <a:fld id="{00000000-1234-1234-1234-123412341234}" type="slidenum">
              <a:rPr lang="en-US" altLang="zh-TW" smtClean="0"/>
              <a:pPr marL="38080" algn="l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94412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94" y="394412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6965" indent="0">
              <a:buNone/>
              <a:defRPr sz="1200"/>
            </a:lvl2pPr>
            <a:lvl3pPr marL="913934" indent="0">
              <a:buNone/>
              <a:defRPr sz="1000"/>
            </a:lvl3pPr>
            <a:lvl4pPr marL="1370900" indent="0">
              <a:buNone/>
              <a:defRPr sz="900"/>
            </a:lvl4pPr>
            <a:lvl5pPr marL="1827866" indent="0">
              <a:buNone/>
              <a:defRPr sz="900"/>
            </a:lvl5pPr>
            <a:lvl6pPr marL="2284833" indent="0">
              <a:buNone/>
              <a:defRPr sz="900"/>
            </a:lvl6pPr>
            <a:lvl7pPr marL="2741800" indent="0">
              <a:buNone/>
              <a:defRPr sz="900"/>
            </a:lvl7pPr>
            <a:lvl8pPr marL="3198765" indent="0">
              <a:buNone/>
              <a:defRPr sz="900"/>
            </a:lvl8pPr>
            <a:lvl9pPr marL="365573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80" algn="l"/>
            <a:fld id="{00000000-1234-1234-1234-123412341234}" type="slidenum">
              <a:rPr lang="en-US" altLang="zh-TW" smtClean="0"/>
              <a:pPr marL="38080" algn="l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6965" indent="0">
              <a:buNone/>
              <a:defRPr sz="2800"/>
            </a:lvl2pPr>
            <a:lvl3pPr marL="913934" indent="0">
              <a:buNone/>
              <a:defRPr sz="2400"/>
            </a:lvl3pPr>
            <a:lvl4pPr marL="1370900" indent="0">
              <a:buNone/>
              <a:defRPr sz="2000"/>
            </a:lvl4pPr>
            <a:lvl5pPr marL="1827866" indent="0">
              <a:buNone/>
              <a:defRPr sz="2000"/>
            </a:lvl5pPr>
            <a:lvl6pPr marL="2284833" indent="0">
              <a:buNone/>
              <a:defRPr sz="2000"/>
            </a:lvl6pPr>
            <a:lvl7pPr marL="2741800" indent="0">
              <a:buNone/>
              <a:defRPr sz="2000"/>
            </a:lvl7pPr>
            <a:lvl8pPr marL="3198765" indent="0">
              <a:buNone/>
              <a:defRPr sz="2000"/>
            </a:lvl8pPr>
            <a:lvl9pPr marL="3655733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6965" indent="0">
              <a:buNone/>
              <a:defRPr sz="1200"/>
            </a:lvl2pPr>
            <a:lvl3pPr marL="913934" indent="0">
              <a:buNone/>
              <a:defRPr sz="1000"/>
            </a:lvl3pPr>
            <a:lvl4pPr marL="1370900" indent="0">
              <a:buNone/>
              <a:defRPr sz="900"/>
            </a:lvl4pPr>
            <a:lvl5pPr marL="1827866" indent="0">
              <a:buNone/>
              <a:defRPr sz="900"/>
            </a:lvl5pPr>
            <a:lvl6pPr marL="2284833" indent="0">
              <a:buNone/>
              <a:defRPr sz="900"/>
            </a:lvl6pPr>
            <a:lvl7pPr marL="2741800" indent="0">
              <a:buNone/>
              <a:defRPr sz="900"/>
            </a:lvl7pPr>
            <a:lvl8pPr marL="3198765" indent="0">
              <a:buNone/>
              <a:defRPr sz="900"/>
            </a:lvl8pPr>
            <a:lvl9pPr marL="365573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080" algn="l"/>
            <a:fld id="{00000000-1234-1234-1234-123412341234}" type="slidenum">
              <a:rPr lang="en-US" altLang="zh-TW" smtClean="0"/>
              <a:pPr marL="38080" algn="l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operator\Downloads\衛教單張底圖_A5_頁面_4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6899564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705"/>
            <a:ext cx="6172200" cy="770087"/>
          </a:xfrm>
          <a:prstGeom prst="rect">
            <a:avLst/>
          </a:prstGeom>
        </p:spPr>
        <p:txBody>
          <a:bodyPr vert="horz" lIns="91395" tIns="45695" rIns="91395" bIns="45695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1391478"/>
            <a:ext cx="6172200" cy="7457426"/>
          </a:xfrm>
          <a:prstGeom prst="rect">
            <a:avLst/>
          </a:prstGeom>
        </p:spPr>
        <p:txBody>
          <a:bodyPr vert="horz" lIns="91395" tIns="45695" rIns="91395" bIns="45695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395" tIns="45695" rIns="91395" bIns="456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-23149" y="8819909"/>
            <a:ext cx="6886936" cy="761568"/>
          </a:xfrm>
          <a:prstGeom prst="rect">
            <a:avLst/>
          </a:prstGeom>
        </p:spPr>
        <p:txBody>
          <a:bodyPr vert="horz" lIns="91395" tIns="45695" rIns="91395" bIns="45695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395" tIns="45695" rIns="91395" bIns="456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080" algn="l"/>
            <a:fld id="{00000000-1234-1234-1234-123412341234}" type="slidenum">
              <a:rPr lang="en-US" altLang="zh-TW" smtClean="0"/>
              <a:pPr marL="38080" algn="l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sldNum="0" hdr="0" ftr="0" dt="0"/>
  <p:txStyles>
    <p:titleStyle>
      <a:lvl1pPr algn="ctr" defTabSz="913934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</p:titleStyle>
    <p:bodyStyle>
      <a:lvl1pPr marL="179298" indent="-179298" algn="l" defTabSz="913934" rtl="0" eaLnBrk="1" latinLnBrk="0" hangingPunct="1">
        <a:spcBef>
          <a:spcPct val="20000"/>
        </a:spcBef>
        <a:buClr>
          <a:srgbClr val="00B050"/>
        </a:buClr>
        <a:buSzPct val="60000"/>
        <a:buFont typeface="Wingdings" pitchFamily="2" charset="2"/>
        <a:buChar char="n"/>
        <a:defRPr sz="1800" b="1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742571" indent="-285602" algn="l" defTabSz="913934" rtl="0" eaLnBrk="1" latinLnBrk="0" hangingPunct="1">
        <a:spcBef>
          <a:spcPct val="20000"/>
        </a:spcBef>
        <a:buClr>
          <a:srgbClr val="CC99FF"/>
        </a:buClr>
        <a:buSzPct val="60000"/>
        <a:buFont typeface="Wingdings" pitchFamily="2" charset="2"/>
        <a:buChar char="n"/>
        <a:defRPr sz="1400" b="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2417" indent="-228482" algn="l" defTabSz="913934" rtl="0" eaLnBrk="1" latinLnBrk="0" hangingPunct="1">
        <a:spcBef>
          <a:spcPct val="20000"/>
        </a:spcBef>
        <a:buClr>
          <a:srgbClr val="FFFF00"/>
        </a:buClr>
        <a:buSzPct val="60000"/>
        <a:buFont typeface="Wingdings" pitchFamily="2" charset="2"/>
        <a:buChar char="n"/>
        <a:defRPr sz="1400" b="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599383" indent="-228482" algn="l" defTabSz="913934" rtl="0" eaLnBrk="1" latinLnBrk="0" hangingPunct="1">
        <a:spcBef>
          <a:spcPct val="20000"/>
        </a:spcBef>
        <a:buClr>
          <a:srgbClr val="00B050"/>
        </a:buClr>
        <a:buSzPct val="60000"/>
        <a:buFont typeface="Wingdings" pitchFamily="2" charset="2"/>
        <a:buChar char="n"/>
        <a:defRPr sz="1800" b="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2056350" indent="-228482" algn="l" defTabSz="913934" rtl="0" eaLnBrk="1" latinLnBrk="0" hangingPunct="1">
        <a:spcBef>
          <a:spcPct val="20000"/>
        </a:spcBef>
        <a:buClr>
          <a:srgbClr val="00B050"/>
        </a:buClr>
        <a:buSzPct val="60000"/>
        <a:buFont typeface="Wingdings" pitchFamily="2" charset="2"/>
        <a:buChar char="n"/>
        <a:defRPr sz="1800" b="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3316" indent="-228482" algn="l" defTabSz="9139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3" indent="-228482" algn="l" defTabSz="9139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0" indent="-228482" algn="l" defTabSz="9139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16" indent="-228482" algn="l" defTabSz="9139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3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5" algn="l" defTabSz="913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4" algn="l" defTabSz="913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6" algn="l" defTabSz="913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3" algn="l" defTabSz="913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0" algn="l" defTabSz="913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5" algn="l" defTabSz="913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3" algn="l" defTabSz="913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hyperlink" Target="https://doi.org/10.2337/dc24-SRE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>
            <a:spLocks noGrp="1"/>
          </p:cNvSpPr>
          <p:nvPr>
            <p:ph type="title"/>
          </p:nvPr>
        </p:nvSpPr>
        <p:spPr>
          <a:xfrm>
            <a:off x="471493" y="328085"/>
            <a:ext cx="5915025" cy="39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95" rIns="0" bIns="0" anchor="t" anchorCtr="0">
            <a:spAutoFit/>
          </a:bodyPr>
          <a:lstStyle/>
          <a:p>
            <a:pPr marL="12695">
              <a:spcBef>
                <a:spcPts val="0"/>
              </a:spcBef>
            </a:pPr>
            <a:r>
              <a:rPr lang="zh-TW" altLang="en-US" dirty="0">
                <a:solidFill>
                  <a:srgbClr val="008000"/>
                </a:solidFill>
                <a:ea typeface="DFKai-SB"/>
                <a:cs typeface="DFKai-SB"/>
                <a:sym typeface="DFKai-SB"/>
              </a:rPr>
              <a:t>血糖自我監測衛教指導</a:t>
            </a:r>
            <a:r>
              <a:rPr lang="zh-TW" b="1" dirty="0">
                <a:solidFill>
                  <a:srgbClr val="008000"/>
                </a:solidFill>
                <a:latin typeface="DFKai-SB"/>
                <a:ea typeface="DFKai-SB"/>
                <a:cs typeface="DFKai-SB"/>
                <a:sym typeface="DFKai-SB"/>
              </a:rPr>
              <a:t>	</a:t>
            </a:r>
            <a:endParaRPr dirty="0">
              <a:solidFill>
                <a:srgbClr val="008000"/>
              </a:solidFill>
            </a:endParaRPr>
          </a:p>
        </p:txBody>
      </p:sp>
      <p:sp>
        <p:nvSpPr>
          <p:cNvPr id="14" name="Google Shape;47;p1">
            <a:extLst>
              <a:ext uri="{FF2B5EF4-FFF2-40B4-BE49-F238E27FC236}">
                <a16:creationId xmlns="" xmlns:a16="http://schemas.microsoft.com/office/drawing/2014/main" id="{D5D27A6D-8028-C326-AFCA-2A67BDB1B04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1424035" y="9148409"/>
            <a:ext cx="4005519" cy="27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15" rIns="0" bIns="0" anchor="t" anchorCtr="0">
            <a:spAutoFit/>
          </a:bodyPr>
          <a:lstStyle/>
          <a:p>
            <a:pPr marL="12695" algn="l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本單僅供參考，實際治療以醫師診治為主</a:t>
            </a:r>
            <a:endParaRPr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435361" y="955788"/>
            <a:ext cx="6051550" cy="832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060" rIns="0" bIns="0" anchor="t" anchorCtr="0">
            <a:noAutofit/>
          </a:bodyPr>
          <a:lstStyle/>
          <a:p>
            <a:pPr indent="-101550">
              <a:buClr>
                <a:srgbClr val="008000"/>
              </a:buClr>
              <a:buSzPts val="1600"/>
              <a:buFont typeface="Noto Sans Symbols"/>
              <a:buChar char="■"/>
            </a:pPr>
            <a:r>
              <a:rPr lang="zh-TW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ea typeface="DFKai-SB"/>
                <a:cs typeface="DFKai-SB"/>
                <a:sym typeface="DFKai-SB"/>
              </a:rPr>
              <a:t>為什麼要自我監測血糖 </a:t>
            </a:r>
            <a:endParaRPr lang="en-US" altLang="zh-TW" sz="2000" b="1" dirty="0">
              <a:solidFill>
                <a:srgbClr val="008000"/>
              </a:solidFill>
              <a:latin typeface="Times New Roman" panose="02020603050405020304" pitchFamily="18" charset="0"/>
              <a:ea typeface="DFKai-SB"/>
              <a:cs typeface="DFKai-SB"/>
              <a:sym typeface="DFKai-SB"/>
            </a:endParaRPr>
          </a:p>
          <a:p>
            <a:pPr marL="190400">
              <a:spcBef>
                <a:spcPts val="365"/>
              </a:spcBef>
              <a:buClrTx/>
              <a:buSzPts val="1080"/>
            </a:pP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DFKai-SB"/>
              <a:cs typeface="DFKai-SB"/>
              <a:sym typeface="DFKai-SB"/>
            </a:endParaRPr>
          </a:p>
          <a:p>
            <a:pPr marL="190400">
              <a:spcBef>
                <a:spcPts val="365"/>
              </a:spcBef>
              <a:buClrTx/>
              <a:buSzPts val="1080"/>
            </a:pP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DFKai-SB"/>
              <a:cs typeface="DFKai-SB"/>
              <a:sym typeface="DFKai-SB"/>
            </a:endParaRPr>
          </a:p>
          <a:p>
            <a:pPr marL="190400">
              <a:spcBef>
                <a:spcPts val="365"/>
              </a:spcBef>
              <a:buClrTx/>
              <a:buSzPts val="1080"/>
            </a:pP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DFKai-SB"/>
              <a:cs typeface="DFKai-SB"/>
              <a:sym typeface="DFKai-SB"/>
            </a:endParaRPr>
          </a:p>
          <a:p>
            <a:pPr marL="190400">
              <a:spcBef>
                <a:spcPts val="365"/>
              </a:spcBef>
              <a:buClrTx/>
              <a:buSzPts val="1080"/>
            </a:pP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DFKai-SB"/>
              <a:cs typeface="DFKai-SB"/>
              <a:sym typeface="DFKai-SB"/>
            </a:endParaRPr>
          </a:p>
          <a:p>
            <a:pPr marL="241350" indent="-101550">
              <a:buClr>
                <a:srgbClr val="008000"/>
              </a:buClr>
              <a:buSzPts val="1600"/>
              <a:buFont typeface="Noto Sans Symbols"/>
              <a:buChar char="■"/>
            </a:pPr>
            <a:r>
              <a:rPr lang="zh-TW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ea typeface="DFKai-SB"/>
                <a:cs typeface="DFKai-SB"/>
                <a:sym typeface="DFKai-SB"/>
              </a:rPr>
              <a:t>血糖的控制標準</a:t>
            </a:r>
            <a:endParaRPr sz="2000" b="1" dirty="0">
              <a:solidFill>
                <a:srgbClr val="008000"/>
              </a:solidFill>
              <a:latin typeface="Times New Roman" panose="02020603050405020304" pitchFamily="18" charset="0"/>
              <a:ea typeface="DFKai-SB"/>
              <a:cs typeface="DFKai-SB"/>
              <a:sym typeface="DFKai-SB"/>
            </a:endParaRPr>
          </a:p>
          <a:p>
            <a:pPr marL="190400">
              <a:spcBef>
                <a:spcPts val="365"/>
              </a:spcBef>
              <a:buClrTx/>
              <a:buSzPts val="1080"/>
            </a:pPr>
            <a:endParaRPr lang="en-US" altLang="zh-TW" sz="1800" dirty="0">
              <a:solidFill>
                <a:prstClr val="black"/>
              </a:solidFill>
              <a:latin typeface="Times New Roman" panose="02020603050405020304" pitchFamily="18" charset="0"/>
              <a:ea typeface="DFKai-SB"/>
              <a:sym typeface="DFKai-SB"/>
            </a:endParaRPr>
          </a:p>
          <a:p>
            <a:pPr marL="190400">
              <a:spcBef>
                <a:spcPts val="365"/>
              </a:spcBef>
              <a:buClrTx/>
              <a:buSzPts val="1080"/>
            </a:pPr>
            <a:endParaRPr lang="en-US" altLang="zh-TW" sz="1800" dirty="0">
              <a:solidFill>
                <a:prstClr val="black"/>
              </a:solidFill>
              <a:latin typeface="Times New Roman" panose="02020603050405020304" pitchFamily="18" charset="0"/>
              <a:ea typeface="DFKai-SB"/>
              <a:sym typeface="DFKai-SB"/>
            </a:endParaRPr>
          </a:p>
          <a:p>
            <a:pPr marL="190400">
              <a:spcBef>
                <a:spcPts val="365"/>
              </a:spcBef>
              <a:buClrTx/>
              <a:buSzPts val="1080"/>
            </a:pPr>
            <a:endParaRPr lang="en-US" altLang="zh-TW" sz="1800" dirty="0">
              <a:solidFill>
                <a:prstClr val="black"/>
              </a:solidFill>
              <a:latin typeface="Times New Roman" panose="02020603050405020304" pitchFamily="18" charset="0"/>
              <a:ea typeface="DFKai-SB"/>
              <a:sym typeface="DFKai-SB"/>
            </a:endParaRPr>
          </a:p>
          <a:p>
            <a:pPr marL="190400">
              <a:spcBef>
                <a:spcPts val="365"/>
              </a:spcBef>
              <a:buClrTx/>
              <a:buSzPts val="1080"/>
            </a:pPr>
            <a:endParaRPr lang="en-US" altLang="zh-TW" sz="1800" dirty="0">
              <a:solidFill>
                <a:prstClr val="black"/>
              </a:solidFill>
              <a:latin typeface="Times New Roman" panose="02020603050405020304" pitchFamily="18" charset="0"/>
              <a:ea typeface="DFKai-SB"/>
              <a:sym typeface="DFKai-SB"/>
            </a:endParaRPr>
          </a:p>
          <a:p>
            <a:pPr marL="190400">
              <a:spcBef>
                <a:spcPts val="365"/>
              </a:spcBef>
              <a:buClrTx/>
              <a:buSzPts val="1080"/>
            </a:pPr>
            <a:endParaRPr lang="zh-TW" altLang="en-US" sz="1800" dirty="0">
              <a:solidFill>
                <a:prstClr val="black"/>
              </a:solidFill>
              <a:latin typeface="Times New Roman" panose="02020603050405020304" pitchFamily="18" charset="0"/>
              <a:ea typeface="DFKai-SB"/>
              <a:sym typeface="DFKai-SB"/>
            </a:endParaRPr>
          </a:p>
          <a:p>
            <a:pPr marL="241350" indent="-101550">
              <a:buClr>
                <a:srgbClr val="008000"/>
              </a:buClr>
              <a:buSzPts val="1600"/>
              <a:buFont typeface="Noto Sans Symbols"/>
              <a:buChar char="■"/>
            </a:pPr>
            <a:r>
              <a:rPr lang="zh-TW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ea typeface="DFKai-SB"/>
                <a:cs typeface="DFKai-SB"/>
                <a:sym typeface="DFKai-SB"/>
              </a:rPr>
              <a:t>需監測對象</a:t>
            </a:r>
            <a:endParaRPr lang="en-US" altLang="zh-TW" sz="2000" b="1" dirty="0">
              <a:solidFill>
                <a:srgbClr val="008000"/>
              </a:solidFill>
              <a:latin typeface="Times New Roman" panose="02020603050405020304" pitchFamily="18" charset="0"/>
              <a:ea typeface="DFKai-SB"/>
              <a:cs typeface="DFKai-SB"/>
              <a:sym typeface="DFKai-SB"/>
            </a:endParaRPr>
          </a:p>
          <a:p>
            <a:pPr marL="190400" marR="65370">
              <a:spcBef>
                <a:spcPts val="365"/>
              </a:spcBef>
            </a:pPr>
            <a:endParaRPr lang="en-US" altLang="zh-TW" sz="1800" dirty="0">
              <a:solidFill>
                <a:schemeClr val="dk1"/>
              </a:solidFill>
              <a:latin typeface="Times New Roman" panose="02020603050405020304" pitchFamily="18" charset="0"/>
              <a:ea typeface="DFKai-SB"/>
              <a:cs typeface="DFKai-SB"/>
              <a:sym typeface="DFKai-SB"/>
            </a:endParaRPr>
          </a:p>
          <a:p>
            <a:pPr marL="190400" marR="65370">
              <a:spcBef>
                <a:spcPts val="365"/>
              </a:spcBef>
            </a:pPr>
            <a:endParaRPr lang="en-US" altLang="zh-TW" sz="1800" dirty="0">
              <a:solidFill>
                <a:schemeClr val="dk1"/>
              </a:solidFill>
              <a:latin typeface="Times New Roman" panose="02020603050405020304" pitchFamily="18" charset="0"/>
              <a:ea typeface="DFKai-SB"/>
              <a:cs typeface="DFKai-SB"/>
              <a:sym typeface="DFKai-SB"/>
            </a:endParaRPr>
          </a:p>
          <a:p>
            <a:pPr marL="190400" marR="65370">
              <a:spcBef>
                <a:spcPts val="365"/>
              </a:spcBef>
            </a:pPr>
            <a:endParaRPr lang="en-US" altLang="zh-TW" sz="1800" dirty="0">
              <a:solidFill>
                <a:schemeClr val="dk1"/>
              </a:solidFill>
              <a:latin typeface="Times New Roman" panose="02020603050405020304" pitchFamily="18" charset="0"/>
              <a:ea typeface="DFKai-SB"/>
              <a:cs typeface="DFKai-SB"/>
              <a:sym typeface="DFKai-SB"/>
            </a:endParaRPr>
          </a:p>
          <a:p>
            <a:pPr marL="190400" marR="65370">
              <a:spcBef>
                <a:spcPts val="365"/>
              </a:spcBef>
            </a:pPr>
            <a:endParaRPr lang="en-US" altLang="zh-TW" sz="1800" dirty="0">
              <a:solidFill>
                <a:schemeClr val="dk1"/>
              </a:solidFill>
              <a:latin typeface="Times New Roman" panose="02020603050405020304" pitchFamily="18" charset="0"/>
              <a:ea typeface="DFKai-SB"/>
              <a:cs typeface="DFKai-SB"/>
              <a:sym typeface="DFKai-SB"/>
            </a:endParaRPr>
          </a:p>
          <a:p>
            <a:pPr marL="190400" marR="65370">
              <a:spcBef>
                <a:spcPts val="365"/>
              </a:spcBef>
            </a:pPr>
            <a:endParaRPr lang="en-US" altLang="zh-TW" sz="1800" dirty="0">
              <a:solidFill>
                <a:schemeClr val="dk1"/>
              </a:solidFill>
              <a:latin typeface="Times New Roman" panose="02020603050405020304" pitchFamily="18" charset="0"/>
              <a:ea typeface="DFKai-SB"/>
              <a:cs typeface="DFKai-SB"/>
              <a:sym typeface="DFKai-SB"/>
            </a:endParaRPr>
          </a:p>
          <a:p>
            <a:pPr marL="190400" marR="65370">
              <a:spcBef>
                <a:spcPts val="365"/>
              </a:spcBef>
            </a:pPr>
            <a:endParaRPr lang="en-US" altLang="zh-TW" sz="1800" dirty="0">
              <a:solidFill>
                <a:schemeClr val="dk1"/>
              </a:solidFill>
              <a:latin typeface="Times New Roman" panose="02020603050405020304" pitchFamily="18" charset="0"/>
              <a:ea typeface="DFKai-SB"/>
              <a:cs typeface="DFKai-SB"/>
              <a:sym typeface="DFKai-SB"/>
            </a:endParaRPr>
          </a:p>
          <a:p>
            <a:pPr marL="241350" indent="-101550">
              <a:buClr>
                <a:srgbClr val="008000"/>
              </a:buClr>
              <a:buSzPts val="1600"/>
              <a:buFont typeface="Noto Sans Symbols"/>
              <a:buChar char="■"/>
            </a:pPr>
            <a:r>
              <a:rPr lang="zh-TW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ea typeface="DFKai-SB"/>
                <a:cs typeface="DFKai-SB"/>
                <a:sym typeface="DFKai-SB"/>
              </a:rPr>
              <a:t>測血糖的頻次和時間</a:t>
            </a:r>
            <a:endParaRPr lang="en-US" altLang="zh-TW" sz="2000" b="1" dirty="0">
              <a:solidFill>
                <a:srgbClr val="008000"/>
              </a:solidFill>
              <a:latin typeface="Times New Roman" panose="02020603050405020304" pitchFamily="18" charset="0"/>
              <a:ea typeface="DFKai-SB"/>
              <a:cs typeface="DFKai-SB"/>
              <a:sym typeface="DFKai-SB"/>
            </a:endParaRPr>
          </a:p>
          <a:p>
            <a:pPr marL="190400">
              <a:spcBef>
                <a:spcPts val="365"/>
              </a:spcBef>
              <a:buClrTx/>
              <a:buSzPts val="1080"/>
            </a:pPr>
            <a:endParaRPr lang="zh-TW" altLang="en-US" sz="1800" dirty="0">
              <a:solidFill>
                <a:prstClr val="black"/>
              </a:solidFill>
              <a:latin typeface="Times New Roman" panose="02020603050405020304" pitchFamily="18" charset="0"/>
              <a:ea typeface="DFKai-SB"/>
              <a:cs typeface="DFKai-SB"/>
              <a:sym typeface="DFKai-SB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35361" y="1432574"/>
            <a:ext cx="5915025" cy="1238864"/>
          </a:xfrm>
          <a:prstGeom prst="roundRect">
            <a:avLst/>
          </a:prstGeom>
          <a:solidFill>
            <a:srgbClr val="FFD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5" rIns="91395" bIns="45695" rtlCol="0" anchor="ctr"/>
          <a:lstStyle/>
          <a:p>
            <a:pPr algn="ctr"/>
            <a:endParaRPr lang="zh-TW" altLang="en-US" sz="180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55340" t="13331" r="5043" b="60849"/>
          <a:stretch/>
        </p:blipFill>
        <p:spPr>
          <a:xfrm>
            <a:off x="4267351" y="660298"/>
            <a:ext cx="2145609" cy="2097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圓角矩形 6"/>
          <p:cNvSpPr/>
          <p:nvPr/>
        </p:nvSpPr>
        <p:spPr>
          <a:xfrm>
            <a:off x="328770" y="1368830"/>
            <a:ext cx="4080999" cy="13663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5" rIns="91395" bIns="45695" rtlCol="0" anchor="ctr"/>
          <a:lstStyle/>
          <a:p>
            <a:r>
              <a:rPr lang="zh-TW" altLang="en-US" sz="1800" dirty="0">
                <a:solidFill>
                  <a:srgbClr val="414F5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自我監測血糖，可以知道自己血糖變化，作為調整飲食和胰島素劑量依據，減少高低血糖風險，預防合併症發生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/>
          <a:srcRect l="72606" t="40743" r="6981" b="43330"/>
          <a:stretch/>
        </p:blipFill>
        <p:spPr>
          <a:xfrm>
            <a:off x="4359349" y="2699623"/>
            <a:ext cx="1991032" cy="2330246"/>
          </a:xfrm>
          <a:prstGeom prst="rect">
            <a:avLst/>
          </a:prstGeom>
        </p:spPr>
      </p:pic>
      <p:sp>
        <p:nvSpPr>
          <p:cNvPr id="16" name="圓角矩形 15"/>
          <p:cNvSpPr/>
          <p:nvPr/>
        </p:nvSpPr>
        <p:spPr>
          <a:xfrm>
            <a:off x="293890" y="3071482"/>
            <a:ext cx="4214364" cy="1594247"/>
          </a:xfrm>
          <a:prstGeom prst="roundRect">
            <a:avLst/>
          </a:prstGeom>
          <a:solidFill>
            <a:srgbClr val="FFF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5" rIns="91395" bIns="45695" rtlCol="0" anchor="ctr"/>
          <a:lstStyle/>
          <a:p>
            <a:r>
              <a:rPr lang="zh-TW" altLang="en-US" sz="1800" dirty="0">
                <a:solidFill>
                  <a:srgbClr val="414F5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糖尿病患者血糖控制建議</a:t>
            </a:r>
            <a:r>
              <a:rPr lang="en-US" altLang="zh-TW" sz="1800" dirty="0">
                <a:solidFill>
                  <a:srgbClr val="414F5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三餐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飯前血糖控制在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80-130 mg/</a:t>
            </a:r>
            <a:r>
              <a:rPr lang="en-US" altLang="zh-TW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dL</a:t>
            </a: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飯後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兩小時血糖控制在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160mg/dL</a:t>
            </a: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糖化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血色素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7%</a:t>
            </a: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347238" y="4996210"/>
            <a:ext cx="4086786" cy="1724612"/>
          </a:xfrm>
          <a:prstGeom prst="roundRect">
            <a:avLst/>
          </a:prstGeom>
          <a:solidFill>
            <a:srgbClr val="FFF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5" rIns="91395" bIns="45695" rtlCol="0" anchor="ctr"/>
          <a:lstStyle/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第一型和第二型糖尿病使用胰島素病人治療</a:t>
            </a: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妊娠糖尿病婦女及糖尿病懷孕婦女</a:t>
            </a:r>
            <a:endParaRPr lang="en-US" altLang="zh-TW" sz="1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初診斷糖尿病或初學打胰島素病人</a:t>
            </a:r>
            <a:endParaRPr lang="en-US" altLang="zh-TW" sz="1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血糖控制不良或不穩定者</a:t>
            </a: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有低血糖傾向而不自覺者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4" y="5032443"/>
            <a:ext cx="2316681" cy="1652159"/>
          </a:xfrm>
          <a:prstGeom prst="rect">
            <a:avLst/>
          </a:prstGeom>
        </p:spPr>
      </p:pic>
      <p:sp>
        <p:nvSpPr>
          <p:cNvPr id="22" name="圓角矩形 21"/>
          <p:cNvSpPr/>
          <p:nvPr/>
        </p:nvSpPr>
        <p:spPr>
          <a:xfrm>
            <a:off x="293885" y="7310448"/>
            <a:ext cx="6265820" cy="1648791"/>
          </a:xfrm>
          <a:prstGeom prst="roundRect">
            <a:avLst/>
          </a:prstGeom>
          <a:solidFill>
            <a:srgbClr val="FFF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5" rIns="91395" bIns="45695" rtlCol="0" anchor="ctr"/>
          <a:lstStyle/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控制不良或不穩定期間每天驗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次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三餐前及睡前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控制良好可以每星期只驗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1-2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次，時間最好挑不同時段</a:t>
            </a: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三餐前血糖都接近正常，可進一步驗飯後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小時血糖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從吃第一口飯開始算起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個小時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若有低血糖症狀可監測一次半夜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點血糖，預防半夜有沒有發生無警覺性低血糖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404621" y="453109"/>
            <a:ext cx="6055360" cy="886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060" rIns="0" bIns="0" anchor="t" anchorCtr="0">
            <a:noAutofit/>
          </a:bodyPr>
          <a:lstStyle/>
          <a:p>
            <a:pPr marL="241350" indent="-101550">
              <a:buClr>
                <a:srgbClr val="008000"/>
              </a:buClr>
              <a:buSzPts val="1600"/>
              <a:buFont typeface="Noto Sans Symbols"/>
              <a:buChar char="■"/>
            </a:pPr>
            <a:r>
              <a:rPr lang="zh-TW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DFKai-SB"/>
                <a:sym typeface="DFKai-SB"/>
              </a:rPr>
              <a:t>需增加測血糖情況</a:t>
            </a:r>
            <a:endParaRPr sz="2000" b="1" dirty="0">
              <a:solidFill>
                <a:srgbClr val="008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DFKai-SB"/>
              <a:sym typeface="DFKai-SB"/>
            </a:endParaRP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sym typeface="Times New Roman"/>
              </a:rPr>
              <a:t>生病時，例如感冒、發燒、急性腸胃炎、嚴重的感染等</a:t>
            </a: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sym typeface="Times New Roman"/>
              </a:rPr>
              <a:t>有血糖不穩定過高或過低之不適症狀時</a:t>
            </a: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sym typeface="Times New Roman"/>
              </a:rPr>
              <a:t>當進食與活動和平日不同時，如外出旅行</a:t>
            </a: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sym typeface="Times New Roman"/>
              </a:rPr>
              <a:t>打胰島素之病患須調整劑量</a:t>
            </a:r>
            <a:endParaRPr lang="en-US" altLang="zh-TW" sz="1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+mn-cs"/>
              <a:sym typeface="Times New Roman"/>
            </a:endParaRPr>
          </a:p>
          <a:p>
            <a:pPr marL="190400">
              <a:spcBef>
                <a:spcPts val="365"/>
              </a:spcBef>
              <a:buClrTx/>
              <a:buSzPts val="1080"/>
            </a:pPr>
            <a:endParaRPr lang="en-US" altLang="zh-TW" sz="1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41350" indent="-101550">
              <a:buClr>
                <a:srgbClr val="008000"/>
              </a:buClr>
              <a:buSzPts val="1600"/>
              <a:buFont typeface="Noto Sans Symbols"/>
              <a:buChar char="■"/>
            </a:pPr>
            <a:r>
              <a:rPr lang="zh-TW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DFKai-SB"/>
                <a:sym typeface="DFKai-SB"/>
              </a:rPr>
              <a:t>如何記錄血糖值</a:t>
            </a: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sym typeface="DFKai-SB"/>
              </a:rPr>
              <a:t>每次測出血糖時應立即記錄於血糖記錄本</a:t>
            </a:r>
            <a:endParaRPr lang="en-US" altLang="zh-TW" sz="1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+mn-cs"/>
              <a:sym typeface="DFKai-SB"/>
            </a:endParaRP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sym typeface="DFKai-SB"/>
              </a:rPr>
              <a:t>註明日期、時間，餐前或餐後、服用藥物或胰島素劑量</a:t>
            </a:r>
            <a:endParaRPr lang="en-US" altLang="zh-TW" sz="1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+mn-cs"/>
              <a:sym typeface="DFKai-SB"/>
            </a:endParaRP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sym typeface="DFKai-SB"/>
              </a:rPr>
              <a:t>備註欄上註明特殊情況，如飲食紀錄、聚餐及生病等問題</a:t>
            </a:r>
            <a:endParaRPr lang="en-US" altLang="zh-TW" sz="1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+mn-cs"/>
              <a:sym typeface="DFKai-SB"/>
            </a:endParaRPr>
          </a:p>
          <a:p>
            <a:pPr marL="190400">
              <a:spcBef>
                <a:spcPts val="365"/>
              </a:spcBef>
              <a:buClrTx/>
              <a:buSzPts val="1080"/>
            </a:pP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DFKai-SB"/>
            </a:endParaRPr>
          </a:p>
          <a:p>
            <a:pPr marL="241350" indent="-101550">
              <a:buClr>
                <a:srgbClr val="008000"/>
              </a:buClr>
              <a:buSzPts val="1600"/>
              <a:buFont typeface="Noto Sans Symbols"/>
              <a:buChar char="■"/>
            </a:pPr>
            <a:r>
              <a:rPr lang="zh-TW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DFKai-SB"/>
                <a:sym typeface="DFKai-SB"/>
              </a:rPr>
              <a:t>測血糖注意事項</a:t>
            </a: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sym typeface="DFKai-SB"/>
              </a:rPr>
              <a:t>採血方法須正確，血量足夠，勿過度擠壓採血部位</a:t>
            </a: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sym typeface="DFKai-SB"/>
              </a:rPr>
              <a:t>注意試紙效期，開封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sym typeface="DFKai-SB"/>
              </a:rPr>
              <a:t>90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sym typeface="DFKai-SB"/>
              </a:rPr>
              <a:t>天內使用完畢，試紙取出後立即蓋上瓶蓋及勿自行分裝，避免試紙受潮</a:t>
            </a:r>
          </a:p>
          <a:p>
            <a:pPr marL="285750" indent="-285750">
              <a:buClr>
                <a:srgbClr val="CC99FF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sym typeface="DFKai-SB"/>
              </a:rPr>
              <a:t>詳細記錄每次測量結果，回診時拿給醫師看，做為醫師調整藥物劑量和胰島素劑量的參考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+mn-cs"/>
              <a:sym typeface="Times New Roman"/>
            </a:endParaRPr>
          </a:p>
          <a:p>
            <a:pPr>
              <a:buClr>
                <a:srgbClr val="CC99FF"/>
              </a:buClr>
              <a:buSzPct val="60000"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sym typeface="Times New Roman"/>
              </a:rPr>
              <a:t> 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sym typeface="Times New Roman"/>
              </a:rPr>
              <a:t>  複習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sym typeface="Times New Roman"/>
              </a:rPr>
              <a:t>一下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991682" indent="-991682">
              <a:spcBef>
                <a:spcPts val="360"/>
              </a:spcBef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問題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1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：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糖尿病患者三餐飯前血糖建議控制在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80-130 </a:t>
            </a:r>
            <a:endParaRPr lang="en-US" altLang="zh-TW" sz="18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991682" indent="-991682">
              <a:spcBef>
                <a:spcPts val="360"/>
              </a:spcBef>
            </a:pP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           mg/</a:t>
            </a:r>
            <a:r>
              <a:rPr lang="en-US" altLang="zh-TW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dL</a:t>
            </a:r>
            <a:r>
              <a: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，可與治療主治醫師討論個人控制值</a:t>
            </a:r>
          </a:p>
          <a:p>
            <a:pPr marL="233563">
              <a:spcBef>
                <a:spcPts val="360"/>
              </a:spcBef>
            </a:pPr>
            <a:r>
              <a:rPr lang="zh-TW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問題</a:t>
            </a:r>
            <a:r>
              <a:rPr lang="en-US" altLang="zh-TW" sz="18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zh-TW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：</a:t>
            </a:r>
            <a:r>
              <a:rPr lang="en-US" altLang="zh-TW" sz="18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( </a:t>
            </a:r>
            <a:r>
              <a:rPr lang="en-US" altLang="zh-TW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zh-TW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控制不良或不穩定期間每天驗</a:t>
            </a:r>
            <a:r>
              <a:rPr lang="en-US" altLang="zh-TW" sz="18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zh-TW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次</a:t>
            </a:r>
            <a:r>
              <a:rPr lang="en-US" altLang="zh-TW" sz="18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三餐前及睡前</a:t>
            </a:r>
            <a:r>
              <a:rPr lang="en-US" altLang="zh-TW" sz="18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233563">
              <a:spcBef>
                <a:spcPts val="360"/>
              </a:spcBef>
            </a:pPr>
            <a:r>
              <a:rPr lang="zh-TW" altLang="en-US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問題</a:t>
            </a:r>
            <a:r>
              <a:rPr lang="en-US" altLang="zh-TW" sz="18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3</a:t>
            </a:r>
            <a:r>
              <a:rPr lang="zh-TW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：</a:t>
            </a:r>
            <a:r>
              <a:rPr lang="en-US" altLang="zh-TW" sz="18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( ) </a:t>
            </a:r>
            <a:r>
              <a:rPr lang="zh-TW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回診醫師會抽血，所以不須自己監測血糖</a:t>
            </a:r>
            <a:endParaRPr lang="en-US" altLang="zh-TW" sz="1800" dirty="0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33563">
              <a:spcBef>
                <a:spcPts val="360"/>
              </a:spcBef>
            </a:pPr>
            <a:r>
              <a:rPr lang="zh-TW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正確答案</a:t>
            </a:r>
            <a:endParaRPr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94846">
              <a:spcBef>
                <a:spcPts val="335"/>
              </a:spcBef>
              <a:buClr>
                <a:srgbClr val="CC66FF"/>
              </a:buClr>
              <a:buSzPts val="1080"/>
            </a:pPr>
            <a:r>
              <a:rPr lang="zh-TW" alt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問題</a:t>
            </a:r>
            <a:r>
              <a:rPr lang="en-US" altLang="zh-TW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1:</a:t>
            </a:r>
            <a:r>
              <a:rPr lang="zh-TW" alt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〇</a:t>
            </a:r>
            <a:r>
              <a:rPr lang="zh-TW" alt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zh-TW" alt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問題</a:t>
            </a:r>
            <a:r>
              <a:rPr lang="en-US" altLang="zh-TW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en-US" altLang="zh-TW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TW" altLang="en-US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〇 </a:t>
            </a:r>
            <a:r>
              <a:rPr lang="zh-TW" altLang="en-US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問題</a:t>
            </a:r>
            <a:r>
              <a:rPr lang="en-US" altLang="zh-TW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3</a:t>
            </a:r>
            <a:r>
              <a:rPr lang="en-US" altLang="zh-TW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altLang="zh-TW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endParaRPr lang="en-US" altLang="zh-TW" sz="1800" kern="12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194846">
              <a:spcBef>
                <a:spcPts val="335"/>
              </a:spcBef>
              <a:buClr>
                <a:srgbClr val="CC66FF"/>
              </a:buClr>
              <a:buSzPts val="1080"/>
            </a:pPr>
            <a:endParaRPr lang="en-US" altLang="zh-TW" sz="1800" kern="12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695"/>
            <a:r>
              <a:rPr lang="zh-TW" altLang="en-US" sz="1000" dirty="0" smtClean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參考</a:t>
            </a:r>
            <a:r>
              <a:rPr lang="zh-TW" altLang="en-US" sz="10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資料</a:t>
            </a:r>
            <a:endParaRPr lang="en-US" altLang="zh-TW" sz="1000" dirty="0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360182" indent="-360182"/>
            <a:r>
              <a:rPr lang="en-US" altLang="zh-TW" sz="1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American Diabetes Association Professional Practice Committee. (2024). Summary of revisions: Standards of care in diabetes—2024. </a:t>
            </a:r>
            <a:r>
              <a:rPr lang="en-US" altLang="zh-TW" sz="10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Diabetes Care, 47</a:t>
            </a:r>
            <a:r>
              <a:rPr lang="en-US" altLang="zh-TW" sz="1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(Supplement 1), S5–S10. </a:t>
            </a:r>
            <a:r>
              <a:rPr lang="en-US" altLang="zh-TW" sz="1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https://doi.org/10.2337/dc24-SRE</a:t>
            </a:r>
            <a:r>
              <a:rPr lang="en-US" altLang="zh-TW" sz="1000" dirty="0">
                <a:latin typeface="Times New Roman" panose="02020603050405020304" pitchFamily="18" charset="0"/>
                <a:ea typeface="標楷體" panose="03000509000000000000" pitchFamily="65" charset="-120"/>
                <a:hlinkClick r:id="rId4"/>
              </a:rPr>
              <a:t>V</a:t>
            </a:r>
            <a:endParaRPr lang="en-US" altLang="zh-TW" sz="1000" kern="12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defRPr/>
            </a:pPr>
            <a:endParaRPr lang="en-US" altLang="zh-TW" sz="1200" kern="120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defRPr/>
            </a:pPr>
            <a:r>
              <a:rPr lang="zh-TW" altLang="en-US" sz="1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rPr>
              <a:t>諮詢</a:t>
            </a:r>
            <a:r>
              <a:rPr lang="zh-TW" altLang="en-US" sz="1200" kern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rPr>
              <a:t>電話：</a:t>
            </a:r>
            <a:r>
              <a:rPr lang="en-US" altLang="zh-TW" sz="1200" kern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rPr>
              <a:t>(02)2737-2181 </a:t>
            </a:r>
            <a:r>
              <a:rPr lang="zh-TW" altLang="en-US" sz="1200" kern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rPr>
              <a:t>分機 </a:t>
            </a:r>
            <a:r>
              <a:rPr lang="en-US" altLang="zh-TW" sz="1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rPr>
              <a:t>1300</a:t>
            </a:r>
            <a:endParaRPr lang="en-US" altLang="zh-TW" sz="1200" kern="12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defRPr/>
            </a:pPr>
            <a:r>
              <a:rPr lang="zh-TW" altLang="en-US" sz="1200" kern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rPr>
              <a:t>制訂單位 </a:t>
            </a:r>
            <a:r>
              <a:rPr lang="en-US" altLang="zh-TW" sz="1200" kern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rPr>
              <a:t>/</a:t>
            </a:r>
            <a:r>
              <a:rPr lang="zh-TW" altLang="en-US" sz="1200" kern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rPr>
              <a:t>日期： </a:t>
            </a:r>
            <a:r>
              <a:rPr lang="zh-TW" altLang="en-US" sz="1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rPr>
              <a:t>護理部</a:t>
            </a:r>
            <a:r>
              <a:rPr lang="en-US" altLang="zh-TW" sz="1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rPr>
              <a:t>/</a:t>
            </a:r>
            <a:r>
              <a:rPr lang="en-US" altLang="zh-TW" sz="1200" kern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rPr>
              <a:t>114.12.01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defRPr/>
            </a:pPr>
            <a:r>
              <a:rPr lang="en-US" altLang="zh-TW" sz="1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rPr>
              <a:t>PFS-8100-652</a:t>
            </a:r>
            <a:endParaRPr lang="en-US" altLang="zh-TW" sz="1200" kern="12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5" name="Google Shape;47;p1">
            <a:extLst>
              <a:ext uri="{FF2B5EF4-FFF2-40B4-BE49-F238E27FC236}">
                <a16:creationId xmlns="" xmlns:a16="http://schemas.microsoft.com/office/drawing/2014/main" id="{D5D27A6D-8028-C326-AFCA-2A67BDB1B04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24848" y="9082252"/>
            <a:ext cx="4005519" cy="27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15" rIns="0" bIns="0" anchor="t" anchorCtr="0">
            <a:spAutoFit/>
          </a:bodyPr>
          <a:lstStyle/>
          <a:p>
            <a:pPr marL="12695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本單僅供參考，實際治療以醫師診治為主</a:t>
            </a:r>
            <a:endParaRPr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6" name="Google Shape;56;p2"/>
          <p:cNvSpPr txBox="1">
            <a:spLocks noGrp="1"/>
          </p:cNvSpPr>
          <p:nvPr>
            <p:ph type="sldNum" idx="12"/>
          </p:nvPr>
        </p:nvSpPr>
        <p:spPr>
          <a:xfrm>
            <a:off x="6306316" y="9370694"/>
            <a:ext cx="153670" cy="190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fld id="{00000000-1234-1234-1234-123412341234}" type="slidenum">
              <a:rPr lang="en-US" altLang="zh-TW"/>
              <a:pPr/>
              <a:t>2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3674</TotalTime>
  <Words>509</Words>
  <Application>Microsoft Office PowerPoint</Application>
  <PresentationFormat>A4 紙張 (210x297 公釐)</PresentationFormat>
  <Paragraphs>66</Paragraphs>
  <Slides>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1_Office 佈景主題</vt:lpstr>
      <vt:lpstr>血糖自我監測衛教指導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標題：標楷體/粗體 24號字</dc:title>
  <dc:creator>operator</dc:creator>
  <cp:lastModifiedBy>user</cp:lastModifiedBy>
  <cp:revision>67</cp:revision>
  <dcterms:created xsi:type="dcterms:W3CDTF">2022-02-07T07:15:21Z</dcterms:created>
  <dcterms:modified xsi:type="dcterms:W3CDTF">2026-06-08T05:51:56Z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2017-05-15T00:00:00Z</vt:filetime>
  </property>
  <property fmtid="{D5CDD505-2E9C-101B-9397-08002B2CF9AE}" pid="3" name="Creator">
    <vt:lpwstr>Microsoft PowerPoint</vt:lpwstr>
  </property>
  <property fmtid="{D5CDD505-2E9C-101B-9397-08002B2CF9AE}" pid="4" name="LastSaved">
    <vt:filetime>2022-02-07T00:00:00Z</vt:filetime>
  </property>
</Properties>
</file>