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906000" type="A4"/>
  <p:notesSz cx="6797675" cy="987425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>
      <p:cViewPr>
        <p:scale>
          <a:sx n="150" d="100"/>
          <a:sy n="150" d="100"/>
        </p:scale>
        <p:origin x="-402" y="485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670" y="-77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18939-7282-411C-872D-E062E175DEC7}" type="datetimeFigureOut">
              <a:rPr lang="zh-TW" altLang="en-US" smtClean="0"/>
              <a:pPr/>
              <a:t>2023/6/27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117725" y="741363"/>
            <a:ext cx="25622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2DF98B-128B-4C8C-A499-4E9D4221F4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4737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6821424" cy="992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629B2-FE03-4678-8BAD-B17A41B0CDFC}" type="datetime1">
              <a:rPr lang="zh-TW" altLang="en-US" smtClean="0"/>
              <a:pPr/>
              <a:t>2023/6/27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本單僅供參考，實際治療以醫師診治為主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C1BE-A5B0-4568-9794-9A0A1DFA52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3D37D-0B14-4D53-B12A-3FB39F0BE644}" type="datetime1">
              <a:rPr lang="zh-TW" altLang="en-US" smtClean="0"/>
              <a:pPr/>
              <a:t>2023/6/27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本單僅供參考，實際治療以醫師診治為主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C1BE-A5B0-4568-9794-9A0A1DFA52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ADC4-606D-4874-B287-2B026F83CEAE}" type="datetime1">
              <a:rPr lang="zh-TW" altLang="en-US" smtClean="0"/>
              <a:pPr/>
              <a:t>2023/6/27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本單僅供參考，實際治療以醫師診治為主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C1BE-A5B0-4568-9794-9A0A1DFA52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327F7-A426-4D07-992A-6B9AF3754CAD}" type="datetime1">
              <a:rPr lang="zh-TW" altLang="en-US" smtClean="0"/>
              <a:pPr/>
              <a:t>2023/6/27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TW" altLang="en-US" dirty="0" smtClean="0"/>
              <a:t>本單僅供參考，實際治療以醫師診治為主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C1BE-A5B0-4568-9794-9A0A1DFA52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1E6C-DEE5-4DB1-BFBD-230F08F33BCD}" type="datetime1">
              <a:rPr lang="zh-TW" altLang="en-US" smtClean="0"/>
              <a:pPr/>
              <a:t>2023/6/27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本單僅供參考，實際治療以醫師診治為主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C1BE-A5B0-4568-9794-9A0A1DFA52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E0DF-479D-410B-8EB4-06062217D1CF}" type="datetime1">
              <a:rPr lang="zh-TW" altLang="en-US" smtClean="0"/>
              <a:pPr/>
              <a:t>2023/6/27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本單僅供參考，實際治療以醫師診治為主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C1BE-A5B0-4568-9794-9A0A1DFA52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E4A55-676B-4055-BE67-EBC812A473A3}" type="datetime1">
              <a:rPr lang="zh-TW" altLang="en-US" smtClean="0"/>
              <a:pPr/>
              <a:t>2023/6/27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本單僅供參考，實際治療以醫師診治為主</a:t>
            </a: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C1BE-A5B0-4568-9794-9A0A1DFA52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7E605-4EC6-47B2-B229-C1860661FF07}" type="datetime1">
              <a:rPr lang="zh-TW" altLang="en-US" smtClean="0"/>
              <a:pPr/>
              <a:t>2023/6/27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本單僅供參考，實際治療以醫師診治為主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C1BE-A5B0-4568-9794-9A0A1DFA52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B1677-B27D-4DB6-97AE-39325FA9C075}" type="datetime1">
              <a:rPr lang="zh-TW" altLang="en-US" smtClean="0"/>
              <a:pPr/>
              <a:t>2023/6/27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本單僅供參考，實際治療以醫師診治為主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C1BE-A5B0-4568-9794-9A0A1DFA52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2DBCB-5C47-4F3D-9CCB-64547C4ED289}" type="datetime1">
              <a:rPr lang="zh-TW" altLang="en-US" smtClean="0"/>
              <a:pPr/>
              <a:t>2023/6/27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本單僅供參考，實際治療以醫師診治為主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C1BE-A5B0-4568-9794-9A0A1DFA52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E8FC-8AD5-4C99-BAAC-391089A11E18}" type="datetime1">
              <a:rPr lang="zh-TW" altLang="en-US" smtClean="0"/>
              <a:pPr/>
              <a:t>2023/6/27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本單僅供參考，實際治療以醫師診治為主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C1BE-A5B0-4568-9794-9A0A1DFA52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operator\Downloads\衛教單張底圖_A5_頁面_4 (2)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782" y="0"/>
            <a:ext cx="6899564" cy="990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770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1391478"/>
            <a:ext cx="6172200" cy="74574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0CBF2-419F-45B1-9EE2-26B3B32FA1FA}" type="datetime1">
              <a:rPr lang="zh-TW" altLang="en-US" smtClean="0"/>
              <a:pPr/>
              <a:t>2023/6/27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-23149" y="8819909"/>
            <a:ext cx="6886936" cy="7615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 smtClean="0"/>
              <a:t>本單僅供參考，實際治療以醫師診治為主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8C1BE-A5B0-4568-9794-9A0A1DFA52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1pPr>
    </p:titleStyle>
    <p:bodyStyle>
      <a:lvl1pPr marL="179388" indent="-179388" algn="l" defTabSz="914400" rtl="0" eaLnBrk="1" latinLnBrk="0" hangingPunct="1">
        <a:spcBef>
          <a:spcPct val="20000"/>
        </a:spcBef>
        <a:buClr>
          <a:srgbClr val="00B050"/>
        </a:buClr>
        <a:buSzPct val="60000"/>
        <a:buFont typeface="Wingdings" pitchFamily="2" charset="2"/>
        <a:buChar char="n"/>
        <a:defRPr sz="1800" b="1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CC99FF"/>
        </a:buClr>
        <a:buSzPct val="60000"/>
        <a:buFont typeface="Wingdings" pitchFamily="2" charset="2"/>
        <a:buChar char="n"/>
        <a:defRPr sz="1400" b="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FF00"/>
        </a:buClr>
        <a:buSzPct val="60000"/>
        <a:buFont typeface="Wingdings" pitchFamily="2" charset="2"/>
        <a:buChar char="n"/>
        <a:defRPr sz="1400" b="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B050"/>
        </a:buClr>
        <a:buSzPct val="60000"/>
        <a:buFont typeface="Wingdings" pitchFamily="2" charset="2"/>
        <a:buChar char="n"/>
        <a:defRPr sz="1800" b="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B050"/>
        </a:buClr>
        <a:buSzPct val="60000"/>
        <a:buFont typeface="Wingdings" pitchFamily="2" charset="2"/>
        <a:buChar char="n"/>
        <a:defRPr sz="1800" b="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23149" y="535595"/>
            <a:ext cx="6886936" cy="484335"/>
          </a:xfrm>
        </p:spPr>
        <p:txBody>
          <a:bodyPr/>
          <a:lstStyle/>
          <a:p>
            <a:r>
              <a:rPr lang="zh-TW" altLang="zh-TW" dirty="0">
                <a:solidFill>
                  <a:srgbClr val="006600"/>
                </a:solidFill>
                <a:latin typeface="標楷體" panose="03000509000000000000" pitchFamily="65" charset="-120"/>
              </a:rPr>
              <a:t>正子斷層掃描檢查</a:t>
            </a:r>
            <a:r>
              <a:rPr lang="en-US" altLang="zh-TW" dirty="0">
                <a:solidFill>
                  <a:srgbClr val="006600"/>
                </a:solidFill>
                <a:latin typeface="標楷體" panose="03000509000000000000" pitchFamily="65" charset="-120"/>
              </a:rPr>
              <a:t>(</a:t>
            </a:r>
            <a:r>
              <a:rPr lang="en-US" altLang="zh-TW" dirty="0">
                <a:solidFill>
                  <a:srgbClr val="006600"/>
                </a:solidFill>
                <a:latin typeface="+mj-lt"/>
              </a:rPr>
              <a:t>PET</a:t>
            </a:r>
            <a:r>
              <a:rPr lang="en-US" altLang="zh-TW" dirty="0">
                <a:solidFill>
                  <a:srgbClr val="006600"/>
                </a:solidFill>
                <a:latin typeface="標楷體" panose="03000509000000000000" pitchFamily="65" charset="-120"/>
              </a:rPr>
              <a:t>)</a:t>
            </a:r>
            <a:endParaRPr lang="zh-TW" altLang="en-US" dirty="0">
              <a:solidFill>
                <a:srgbClr val="0066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166" y="995422"/>
            <a:ext cx="6172200" cy="8350065"/>
          </a:xfrm>
        </p:spPr>
        <p:txBody>
          <a:bodyPr>
            <a:normAutofit/>
          </a:bodyPr>
          <a:lstStyle/>
          <a:p>
            <a:pPr lvl="0">
              <a:buClr>
                <a:srgbClr val="008000"/>
              </a:buClr>
              <a:buSzPct val="80000"/>
              <a:defRPr/>
            </a:pPr>
            <a:r>
              <a:rPr lang="zh-TW" altLang="en-US" dirty="0" smtClean="0">
                <a:solidFill>
                  <a:srgbClr val="006600"/>
                </a:solidFill>
                <a:latin typeface="+mj-lt"/>
              </a:rPr>
              <a:t>醫療處置</a:t>
            </a:r>
            <a:endParaRPr lang="zh-TW" altLang="zh-TW" dirty="0" smtClean="0">
              <a:solidFill>
                <a:srgbClr val="006600"/>
              </a:solidFill>
              <a:latin typeface="+mj-lt"/>
            </a:endParaRPr>
          </a:p>
          <a:p>
            <a:pPr marL="269875" indent="-92075">
              <a:buClr>
                <a:srgbClr val="CC99FF"/>
              </a:buClr>
              <a:defRPr/>
            </a:pPr>
            <a:r>
              <a:rPr lang="zh-TW" altLang="zh-TW" sz="1400" b="0" dirty="0" smtClean="0">
                <a:latin typeface="+mj-lt"/>
              </a:rPr>
              <a:t>先靜脈注射正子核醫藥物，之後利用正子掃描儀器</a:t>
            </a:r>
            <a:r>
              <a:rPr lang="en-US" altLang="zh-TW" sz="1400" b="0" dirty="0" smtClean="0">
                <a:latin typeface="+mj-lt"/>
              </a:rPr>
              <a:t>(PET)</a:t>
            </a:r>
            <a:r>
              <a:rPr lang="zh-TW" altLang="zh-TW" sz="1400" b="0" dirty="0" smtClean="0">
                <a:latin typeface="+mj-lt"/>
              </a:rPr>
              <a:t>取得影像。</a:t>
            </a:r>
          </a:p>
          <a:p>
            <a:pPr marL="269875" lvl="0" indent="-92075">
              <a:buClr>
                <a:srgbClr val="CC99FF"/>
              </a:buClr>
              <a:defRPr/>
            </a:pPr>
            <a:r>
              <a:rPr lang="zh-TW" altLang="zh-TW" sz="1400" b="0" dirty="0" smtClean="0">
                <a:latin typeface="+mj-lt"/>
              </a:rPr>
              <a:t>在癌症應用方面，注射以</a:t>
            </a:r>
            <a:r>
              <a:rPr lang="en-US" altLang="zh-TW" sz="1400" b="0" baseline="30000" dirty="0" smtClean="0">
                <a:latin typeface="+mj-lt"/>
              </a:rPr>
              <a:t>18</a:t>
            </a:r>
            <a:r>
              <a:rPr lang="en-US" altLang="zh-TW" sz="1400" b="0" dirty="0" smtClean="0">
                <a:latin typeface="+mj-lt"/>
              </a:rPr>
              <a:t>F</a:t>
            </a:r>
            <a:r>
              <a:rPr lang="zh-TW" altLang="zh-TW" sz="1400" b="0" dirty="0" smtClean="0">
                <a:latin typeface="+mj-lt"/>
              </a:rPr>
              <a:t>標記的葡萄糖衍生物</a:t>
            </a:r>
            <a:r>
              <a:rPr lang="en-US" altLang="zh-TW" sz="1400" b="0" baseline="30000" dirty="0" smtClean="0">
                <a:latin typeface="+mj-lt"/>
              </a:rPr>
              <a:t>18</a:t>
            </a:r>
            <a:r>
              <a:rPr lang="en-US" altLang="zh-TW" sz="1400" b="0" dirty="0" smtClean="0">
                <a:latin typeface="+mj-lt"/>
              </a:rPr>
              <a:t>F-fluoro-2-deoxy-D-glucose,</a:t>
            </a:r>
            <a:r>
              <a:rPr lang="zh-TW" altLang="zh-TW" sz="1400" b="0" dirty="0" smtClean="0">
                <a:latin typeface="+mj-lt"/>
              </a:rPr>
              <a:t>簡稱</a:t>
            </a:r>
            <a:r>
              <a:rPr lang="en-US" altLang="zh-TW" sz="1400" b="0" dirty="0" smtClean="0">
                <a:latin typeface="+mj-lt"/>
              </a:rPr>
              <a:t>FDG</a:t>
            </a:r>
            <a:r>
              <a:rPr lang="zh-TW" altLang="en-US" sz="1400" b="0" dirty="0" smtClean="0">
                <a:latin typeface="+mj-lt"/>
              </a:rPr>
              <a:t>。</a:t>
            </a:r>
            <a:endParaRPr lang="zh-TW" altLang="zh-TW" sz="1400" b="0" dirty="0" smtClean="0">
              <a:latin typeface="+mj-lt"/>
            </a:endParaRPr>
          </a:p>
          <a:p>
            <a:pPr marL="269875" lvl="0" indent="-92075">
              <a:buClr>
                <a:srgbClr val="CC99FF"/>
              </a:buClr>
              <a:defRPr/>
            </a:pPr>
            <a:r>
              <a:rPr lang="zh-TW" altLang="zh-TW" sz="1400" b="0" dirty="0" smtClean="0">
                <a:latin typeface="+mj-lt"/>
              </a:rPr>
              <a:t>注射同位素藥物會產生少量的輻射暴露，但不會有副作用或不良反應。做完檢查後，您體內可能仍殘存有少許的輻射劑量，對一般人是無害的。但基於輻射安全考量，檢查後的當天，儘量不要接近孕婦或</a:t>
            </a:r>
            <a:r>
              <a:rPr lang="en-US" altLang="zh-TW" sz="1400" b="0" dirty="0" smtClean="0">
                <a:latin typeface="+mj-lt"/>
              </a:rPr>
              <a:t>6</a:t>
            </a:r>
            <a:r>
              <a:rPr lang="zh-TW" altLang="zh-TW" sz="1400" b="0" dirty="0" smtClean="0">
                <a:latin typeface="+mj-lt"/>
              </a:rPr>
              <a:t>歲以下兒童</a:t>
            </a:r>
            <a:r>
              <a:rPr lang="zh-TW" altLang="en-US" sz="1400" b="0" dirty="0" smtClean="0">
                <a:latin typeface="+mj-lt"/>
              </a:rPr>
              <a:t>。</a:t>
            </a:r>
            <a:endParaRPr lang="zh-TW" altLang="zh-TW" sz="1400" b="0" dirty="0" smtClean="0">
              <a:latin typeface="+mj-lt"/>
            </a:endParaRPr>
          </a:p>
          <a:p>
            <a:pPr marL="269875" lvl="0" indent="-92075">
              <a:buClr>
                <a:srgbClr val="CC99FF"/>
              </a:buClr>
              <a:defRPr/>
            </a:pPr>
            <a:endParaRPr lang="en-US" altLang="zh-TW" sz="1400" b="0" dirty="0" smtClean="0">
              <a:latin typeface="+mj-lt"/>
            </a:endParaRPr>
          </a:p>
          <a:p>
            <a:pPr lvl="0">
              <a:buClr>
                <a:srgbClr val="008000"/>
              </a:buClr>
              <a:buSzPct val="80000"/>
              <a:defRPr/>
            </a:pPr>
            <a:r>
              <a:rPr lang="zh-TW" altLang="en-US" dirty="0" smtClean="0">
                <a:solidFill>
                  <a:srgbClr val="006600"/>
                </a:solidFill>
                <a:latin typeface="+mj-lt"/>
              </a:rPr>
              <a:t>處置效益</a:t>
            </a:r>
            <a:endParaRPr lang="zh-TW" altLang="zh-TW" dirty="0" smtClean="0">
              <a:solidFill>
                <a:srgbClr val="006600"/>
              </a:solidFill>
              <a:latin typeface="+mj-lt"/>
            </a:endParaRPr>
          </a:p>
          <a:p>
            <a:pPr marL="269875" lvl="0" indent="-92075">
              <a:buClr>
                <a:srgbClr val="CC99FF"/>
              </a:buClr>
              <a:defRPr/>
            </a:pPr>
            <a:r>
              <a:rPr lang="zh-TW" altLang="zh-TW" sz="1400" b="0" dirty="0" smtClean="0">
                <a:latin typeface="+mj-lt"/>
              </a:rPr>
              <a:t>肺癌、乳癌、大腸直腸癌、頭頸部癌、食道癌、黑色</a:t>
            </a:r>
            <a:r>
              <a:rPr lang="zh-TW" altLang="en-US" sz="1400" b="0" dirty="0" smtClean="0">
                <a:latin typeface="+mj-lt"/>
              </a:rPr>
              <a:t>素</a:t>
            </a:r>
            <a:r>
              <a:rPr lang="zh-TW" altLang="zh-TW" sz="1400" b="0" dirty="0" smtClean="0">
                <a:latin typeface="+mj-lt"/>
              </a:rPr>
              <a:t>細胞癌、</a:t>
            </a:r>
            <a:r>
              <a:rPr lang="zh-TW" altLang="en-US" sz="1400" b="0" dirty="0" smtClean="0">
                <a:latin typeface="+mj-lt"/>
              </a:rPr>
              <a:t>子宮頸癌</a:t>
            </a:r>
            <a:r>
              <a:rPr lang="zh-TW" altLang="zh-TW" sz="1400" b="0" dirty="0" smtClean="0">
                <a:latin typeface="+mj-lt"/>
              </a:rPr>
              <a:t>、淋巴瘤</a:t>
            </a:r>
            <a:r>
              <a:rPr lang="zh-TW" altLang="en-US" sz="1400" b="0" dirty="0" smtClean="0">
                <a:latin typeface="+mj-lt"/>
              </a:rPr>
              <a:t>及分化良好型甲狀腺癌因去分化後而不會攝取碘。</a:t>
            </a:r>
            <a:endParaRPr lang="zh-TW" altLang="zh-TW" sz="1400" b="0" dirty="0" smtClean="0">
              <a:latin typeface="+mj-lt"/>
            </a:endParaRPr>
          </a:p>
          <a:p>
            <a:pPr marL="269875" lvl="0" indent="-92075">
              <a:buClr>
                <a:srgbClr val="CC99FF"/>
              </a:buClr>
              <a:defRPr/>
            </a:pPr>
            <a:r>
              <a:rPr lang="zh-TW" altLang="zh-TW" sz="1400" b="0" dirty="0" smtClean="0">
                <a:latin typeface="+mj-lt"/>
              </a:rPr>
              <a:t>正確的診斷及鑑別診斷原發或復發腫瘤</a:t>
            </a:r>
            <a:r>
              <a:rPr lang="en-US" altLang="zh-TW" sz="1400" b="0" dirty="0" smtClean="0">
                <a:latin typeface="+mj-lt"/>
              </a:rPr>
              <a:t>:</a:t>
            </a:r>
            <a:r>
              <a:rPr lang="zh-TW" altLang="zh-TW" sz="1400" b="0" dirty="0" smtClean="0">
                <a:latin typeface="+mj-lt"/>
              </a:rPr>
              <a:t>早期診斷可避免重覆使用結構性診斷影像</a:t>
            </a:r>
            <a:r>
              <a:rPr lang="zh-TW" altLang="en-US" sz="1400" b="0" dirty="0" smtClean="0">
                <a:latin typeface="+mj-lt"/>
              </a:rPr>
              <a:t>如電腦斷層</a:t>
            </a:r>
            <a:r>
              <a:rPr lang="en-US" altLang="zh-TW" sz="1400" b="0" dirty="0" smtClean="0">
                <a:latin typeface="+mj-lt"/>
              </a:rPr>
              <a:t>(CT)</a:t>
            </a:r>
            <a:r>
              <a:rPr lang="zh-TW" altLang="zh-TW" sz="1400" b="0" dirty="0" smtClean="0">
                <a:latin typeface="+mj-lt"/>
              </a:rPr>
              <a:t>，在癌細胞散佈前以予摘除</a:t>
            </a:r>
            <a:r>
              <a:rPr lang="zh-TW" altLang="en-US" sz="1400" b="0" dirty="0" smtClean="0">
                <a:latin typeface="+mj-lt"/>
              </a:rPr>
              <a:t>。</a:t>
            </a:r>
            <a:endParaRPr lang="zh-TW" altLang="zh-TW" sz="1400" b="0" dirty="0" smtClean="0">
              <a:latin typeface="+mj-lt"/>
            </a:endParaRPr>
          </a:p>
          <a:p>
            <a:pPr marL="269875" lvl="0" indent="-92075">
              <a:buClr>
                <a:srgbClr val="CC99FF"/>
              </a:buClr>
              <a:defRPr/>
            </a:pPr>
            <a:r>
              <a:rPr lang="zh-TW" altLang="zh-TW" sz="1400" b="0" dirty="0" smtClean="0">
                <a:latin typeface="+mj-lt"/>
              </a:rPr>
              <a:t>正確的決定癌症分期</a:t>
            </a:r>
            <a:r>
              <a:rPr lang="en-US" altLang="zh-TW" sz="1400" b="0" dirty="0" smtClean="0">
                <a:latin typeface="+mj-lt"/>
              </a:rPr>
              <a:t>(staging)</a:t>
            </a:r>
            <a:r>
              <a:rPr lang="zh-TW" altLang="zh-TW" sz="1400" b="0" dirty="0" smtClean="0">
                <a:latin typeface="+mj-lt"/>
              </a:rPr>
              <a:t>，以利適當的治療</a:t>
            </a:r>
            <a:r>
              <a:rPr lang="en-US" altLang="zh-TW" sz="1400" b="0" dirty="0" smtClean="0">
                <a:latin typeface="+mj-lt"/>
              </a:rPr>
              <a:t>:</a:t>
            </a:r>
            <a:r>
              <a:rPr lang="zh-TW" altLang="zh-TW" sz="1400" b="0" dirty="0" smtClean="0">
                <a:latin typeface="+mj-lt"/>
              </a:rPr>
              <a:t>由於</a:t>
            </a:r>
            <a:r>
              <a:rPr lang="en-US" altLang="zh-TW" sz="1400" b="0" dirty="0" smtClean="0">
                <a:latin typeface="+mj-lt"/>
              </a:rPr>
              <a:t>PET</a:t>
            </a:r>
            <a:r>
              <a:rPr lang="zh-TW" altLang="zh-TW" sz="1400" b="0" dirty="0" smtClean="0">
                <a:latin typeface="+mj-lt"/>
              </a:rPr>
              <a:t>檢查之應用，使得患有肺癌、乳癌、大腸直腸癌、及惡性淋巴瘤的病人中，約有百分之二十到四十因而改變其原預定的治療方式，減少病患許多不必要的治療及花費</a:t>
            </a:r>
            <a:r>
              <a:rPr lang="zh-TW" altLang="en-US" sz="1400" b="0" dirty="0" smtClean="0">
                <a:latin typeface="+mj-lt"/>
              </a:rPr>
              <a:t>。</a:t>
            </a:r>
            <a:endParaRPr lang="zh-TW" altLang="zh-TW" sz="1400" b="0" dirty="0" smtClean="0">
              <a:latin typeface="+mj-lt"/>
            </a:endParaRPr>
          </a:p>
          <a:p>
            <a:pPr marL="269875" lvl="0" indent="-92075">
              <a:buClr>
                <a:srgbClr val="CC99FF"/>
              </a:buClr>
              <a:defRPr/>
            </a:pPr>
            <a:r>
              <a:rPr lang="zh-TW" altLang="zh-TW" sz="1400" b="0" dirty="0" smtClean="0">
                <a:latin typeface="+mj-lt"/>
              </a:rPr>
              <a:t>評估癌症治療的效果</a:t>
            </a:r>
            <a:r>
              <a:rPr lang="en-US" altLang="zh-TW" sz="1400" b="0" dirty="0" smtClean="0">
                <a:latin typeface="+mj-lt"/>
              </a:rPr>
              <a:t>:</a:t>
            </a:r>
            <a:r>
              <a:rPr lang="zh-TW" altLang="zh-TW" sz="1400" b="0" dirty="0" smtClean="0">
                <a:latin typeface="+mj-lt"/>
              </a:rPr>
              <a:t>可告知治療後腫瘤是否仍存活或已壞死，對於腫瘤周圍水腫及瘢痕組織也可做鑑別診斷</a:t>
            </a:r>
            <a:r>
              <a:rPr lang="zh-TW" altLang="en-US" sz="1400" b="0" dirty="0" smtClean="0">
                <a:latin typeface="+mj-lt"/>
              </a:rPr>
              <a:t>。</a:t>
            </a:r>
            <a:endParaRPr lang="en-US" altLang="zh-TW" sz="1400" b="0" dirty="0" smtClean="0">
              <a:latin typeface="+mj-lt"/>
            </a:endParaRPr>
          </a:p>
          <a:p>
            <a:pPr marL="269875" lvl="0" indent="-92075">
              <a:buClr>
                <a:srgbClr val="CC99FF"/>
              </a:buClr>
              <a:defRPr/>
            </a:pPr>
            <a:endParaRPr lang="zh-TW" altLang="zh-TW" sz="1400" b="0" dirty="0">
              <a:latin typeface="+mn-lt"/>
            </a:endParaRPr>
          </a:p>
          <a:p>
            <a:pPr>
              <a:buClr>
                <a:srgbClr val="008000"/>
              </a:buClr>
              <a:buSzPct val="80000"/>
              <a:defRPr/>
            </a:pPr>
            <a:r>
              <a:rPr lang="zh-TW" altLang="en-US" dirty="0" smtClean="0">
                <a:solidFill>
                  <a:srgbClr val="006600"/>
                </a:solidFill>
                <a:latin typeface="+mn-lt"/>
              </a:rPr>
              <a:t>處置風險</a:t>
            </a:r>
            <a:endParaRPr lang="en-US" altLang="zh-TW" dirty="0">
              <a:solidFill>
                <a:srgbClr val="006600"/>
              </a:solidFill>
              <a:latin typeface="+mn-lt"/>
            </a:endParaRPr>
          </a:p>
          <a:p>
            <a:pPr marL="269875" indent="-92075">
              <a:buClr>
                <a:srgbClr val="CC99FF"/>
              </a:buClr>
              <a:defRPr/>
            </a:pPr>
            <a:r>
              <a:rPr lang="zh-TW" altLang="zh-TW" sz="1400" b="0" dirty="0">
                <a:latin typeface="+mj-lt"/>
              </a:rPr>
              <a:t>在癌細胞不攝取或不增加攝取葡萄糖之情況下不易診斷。例如</a:t>
            </a:r>
            <a:r>
              <a:rPr lang="zh-TW" altLang="en-US" sz="1400" b="0" dirty="0">
                <a:latin typeface="+mj-lt"/>
              </a:rPr>
              <a:t>有</a:t>
            </a:r>
            <a:r>
              <a:rPr lang="zh-TW" altLang="zh-TW" sz="1400" b="0" dirty="0">
                <a:latin typeface="+mj-lt"/>
              </a:rPr>
              <a:t>些特定腫瘤或代謝性低</a:t>
            </a:r>
            <a:r>
              <a:rPr lang="zh-TW" altLang="en-US" sz="1400" b="0" dirty="0">
                <a:latin typeface="+mj-lt"/>
              </a:rPr>
              <a:t>的</a:t>
            </a:r>
            <a:r>
              <a:rPr lang="zh-TW" altLang="zh-TW" sz="1400" b="0" dirty="0">
                <a:latin typeface="+mj-lt"/>
              </a:rPr>
              <a:t>惡性度腫瘤</a:t>
            </a:r>
            <a:r>
              <a:rPr lang="zh-TW" altLang="en-US" sz="1400" b="0" dirty="0" smtClean="0">
                <a:latin typeface="+mj-lt"/>
              </a:rPr>
              <a:t>。</a:t>
            </a:r>
            <a:endParaRPr lang="en-US" altLang="zh-TW" sz="1400" b="0" dirty="0" smtClean="0">
              <a:latin typeface="+mj-lt"/>
            </a:endParaRPr>
          </a:p>
          <a:p>
            <a:pPr marL="269875" indent="-92075">
              <a:buClr>
                <a:srgbClr val="CC99FF"/>
              </a:buClr>
              <a:defRPr/>
            </a:pPr>
            <a:r>
              <a:rPr lang="zh-TW" altLang="zh-TW" sz="1400" b="0" dirty="0">
                <a:latin typeface="+mj-lt"/>
              </a:rPr>
              <a:t>癌組織尚未發展成腫塊</a:t>
            </a:r>
            <a:r>
              <a:rPr lang="zh-TW" altLang="en-US" sz="1400" b="0" dirty="0">
                <a:latin typeface="+mj-lt"/>
              </a:rPr>
              <a:t>時</a:t>
            </a:r>
            <a:r>
              <a:rPr lang="zh-TW" altLang="zh-TW" sz="1400" b="0" dirty="0">
                <a:latin typeface="+mj-lt"/>
              </a:rPr>
              <a:t>，或腫瘤體積太小</a:t>
            </a:r>
            <a:r>
              <a:rPr lang="en-US" altLang="zh-TW" sz="1400" b="0" dirty="0">
                <a:latin typeface="+mj-lt"/>
              </a:rPr>
              <a:t>(</a:t>
            </a:r>
            <a:r>
              <a:rPr lang="zh-TW" altLang="zh-TW" sz="1400" b="0" dirty="0">
                <a:latin typeface="+mj-lt"/>
              </a:rPr>
              <a:t>小於</a:t>
            </a:r>
            <a:r>
              <a:rPr lang="en-US" altLang="zh-TW" sz="1400" b="0" dirty="0">
                <a:latin typeface="+mj-lt"/>
              </a:rPr>
              <a:t>0.8</a:t>
            </a:r>
            <a:r>
              <a:rPr lang="zh-TW" altLang="zh-TW" sz="1400" b="0" dirty="0">
                <a:latin typeface="+mj-lt"/>
              </a:rPr>
              <a:t>公分</a:t>
            </a:r>
            <a:r>
              <a:rPr lang="en-US" altLang="zh-TW" sz="1400" b="0" dirty="0">
                <a:latin typeface="+mj-lt"/>
              </a:rPr>
              <a:t>)</a:t>
            </a:r>
            <a:r>
              <a:rPr lang="zh-TW" altLang="zh-TW" sz="1400" b="0" dirty="0">
                <a:latin typeface="+mj-lt"/>
              </a:rPr>
              <a:t>，正子造影仍無法偵測到</a:t>
            </a:r>
            <a:r>
              <a:rPr lang="zh-TW" altLang="en-US" sz="1400" b="0" dirty="0" smtClean="0">
                <a:latin typeface="+mj-lt"/>
              </a:rPr>
              <a:t>。</a:t>
            </a:r>
            <a:endParaRPr lang="zh-TW" altLang="en-US" sz="1400" b="0" dirty="0">
              <a:latin typeface="+mj-lt"/>
            </a:endParaRPr>
          </a:p>
          <a:p>
            <a:pPr marL="269875" indent="-92075">
              <a:buClr>
                <a:srgbClr val="CC99FF"/>
              </a:buClr>
              <a:defRPr/>
            </a:pPr>
            <a:r>
              <a:rPr lang="zh-TW" altLang="zh-TW" sz="1400" b="0" dirty="0">
                <a:latin typeface="+mj-lt"/>
              </a:rPr>
              <a:t>泌尿道系統之癌症或其周圍器官組織，也因處於檢查藥物排泄路徑而難以診斷，需要配合其它的檢查。</a:t>
            </a:r>
            <a:r>
              <a:rPr lang="zh-TW" altLang="en-US" sz="1400" b="0" dirty="0">
                <a:latin typeface="+mj-lt"/>
              </a:rPr>
              <a:t>例</a:t>
            </a:r>
            <a:r>
              <a:rPr lang="zh-TW" altLang="zh-TW" sz="1400" b="0" dirty="0">
                <a:latin typeface="+mj-lt"/>
              </a:rPr>
              <a:t>如前列腺癌、輸尿管及膀胱癌、腎癌、子宮頸癌等</a:t>
            </a:r>
            <a:r>
              <a:rPr lang="zh-TW" altLang="en-US" sz="1400" b="0" dirty="0" smtClean="0">
                <a:latin typeface="+mj-lt"/>
              </a:rPr>
              <a:t>。</a:t>
            </a:r>
            <a:endParaRPr lang="zh-TW" altLang="en-US" sz="1400" b="0" dirty="0" smtClean="0">
              <a:solidFill>
                <a:srgbClr val="0000FF"/>
              </a:solidFill>
              <a:latin typeface="+mj-lt"/>
            </a:endParaRPr>
          </a:p>
          <a:p>
            <a:pPr marL="269875" indent="-92075">
              <a:buClr>
                <a:srgbClr val="CC99FF"/>
              </a:buClr>
              <a:defRPr/>
            </a:pPr>
            <a:r>
              <a:rPr lang="zh-TW" altLang="en-US" sz="1400" b="0" dirty="0">
                <a:latin typeface="+mj-lt"/>
              </a:rPr>
              <a:t>癌症腦部轉移不易用正子造影分辨，磁振造影是首選</a:t>
            </a:r>
            <a:r>
              <a:rPr lang="zh-TW" altLang="en-US" sz="1400" b="0" dirty="0" smtClean="0">
                <a:latin typeface="+mj-lt"/>
              </a:rPr>
              <a:t>。</a:t>
            </a:r>
            <a:endParaRPr lang="en-US" altLang="zh-TW" sz="1400" b="0" dirty="0" smtClean="0">
              <a:latin typeface="+mj-lt"/>
            </a:endParaRPr>
          </a:p>
          <a:p>
            <a:pPr marL="269875" indent="-92075">
              <a:buClr>
                <a:srgbClr val="CC99FF"/>
              </a:buClr>
              <a:defRPr/>
            </a:pPr>
            <a:endParaRPr lang="zh-TW" altLang="en-US" sz="1400" b="0" dirty="0">
              <a:latin typeface="+mn-lt"/>
            </a:endParaRPr>
          </a:p>
          <a:p>
            <a:pPr>
              <a:buClr>
                <a:srgbClr val="008000"/>
              </a:buClr>
              <a:buSzPct val="80000"/>
              <a:defRPr/>
            </a:pPr>
            <a:r>
              <a:rPr lang="zh-TW" altLang="en-US" sz="1200" b="0" dirty="0">
                <a:latin typeface="+mj-lt"/>
              </a:rPr>
              <a:t>諮詢電話：</a:t>
            </a:r>
            <a:r>
              <a:rPr lang="en-US" altLang="zh-TW" sz="1200" b="0" dirty="0">
                <a:latin typeface="+mj-lt"/>
              </a:rPr>
              <a:t>(02)2737-2181 </a:t>
            </a:r>
            <a:r>
              <a:rPr lang="zh-TW" altLang="en-US" sz="1200" b="0" dirty="0">
                <a:latin typeface="+mj-lt"/>
              </a:rPr>
              <a:t>分機</a:t>
            </a:r>
            <a:r>
              <a:rPr lang="en-US" altLang="zh-TW" sz="1200" b="0" dirty="0">
                <a:latin typeface="+mj-lt"/>
              </a:rPr>
              <a:t> </a:t>
            </a:r>
            <a:r>
              <a:rPr lang="en-US" altLang="zh-TW" sz="1200" b="0" dirty="0" smtClean="0">
                <a:latin typeface="+mj-lt"/>
              </a:rPr>
              <a:t>2138</a:t>
            </a:r>
            <a:r>
              <a:rPr lang="zh-TW" altLang="en-US" sz="1200" b="0" dirty="0" smtClean="0">
                <a:latin typeface="+mj-lt"/>
              </a:rPr>
              <a:t>或</a:t>
            </a:r>
            <a:r>
              <a:rPr lang="en-US" altLang="zh-TW" sz="1200" b="0" dirty="0" smtClean="0">
                <a:latin typeface="+mj-lt"/>
              </a:rPr>
              <a:t>2145</a:t>
            </a:r>
            <a:endParaRPr lang="en-US" altLang="zh-TW" sz="1200" b="0" dirty="0">
              <a:latin typeface="+mj-lt"/>
            </a:endParaRPr>
          </a:p>
          <a:p>
            <a:pPr>
              <a:buClr>
                <a:srgbClr val="008000"/>
              </a:buClr>
              <a:buSzPct val="80000"/>
              <a:defRPr/>
            </a:pPr>
            <a:r>
              <a:rPr lang="zh-TW" altLang="en-US" sz="1200" b="0" dirty="0">
                <a:latin typeface="+mj-lt"/>
              </a:rPr>
              <a:t>制訂單位 </a:t>
            </a:r>
            <a:r>
              <a:rPr lang="en-US" altLang="zh-TW" sz="1200" b="0" dirty="0">
                <a:latin typeface="+mj-lt"/>
              </a:rPr>
              <a:t>/</a:t>
            </a:r>
            <a:r>
              <a:rPr lang="zh-TW" altLang="en-US" sz="1200" b="0" dirty="0">
                <a:latin typeface="+mj-lt"/>
              </a:rPr>
              <a:t>日期</a:t>
            </a:r>
            <a:r>
              <a:rPr lang="zh-TW" altLang="en-US" sz="1200" b="0" dirty="0" smtClean="0">
                <a:latin typeface="+mj-lt"/>
              </a:rPr>
              <a:t>：</a:t>
            </a:r>
            <a:r>
              <a:rPr lang="zh-TW" altLang="en-US" sz="1200" b="0" dirty="0">
                <a:latin typeface="+mj-lt"/>
              </a:rPr>
              <a:t>核子醫學科</a:t>
            </a:r>
            <a:r>
              <a:rPr lang="en-US" altLang="zh-TW" sz="1200" b="0" smtClean="0">
                <a:latin typeface="+mj-lt"/>
              </a:rPr>
              <a:t>/</a:t>
            </a:r>
            <a:r>
              <a:rPr lang="en-US" altLang="zh-TW" sz="1200" b="0" smtClean="0">
                <a:latin typeface="+mj-lt"/>
              </a:rPr>
              <a:t>112.06.26</a:t>
            </a:r>
            <a:endParaRPr lang="en-US" altLang="zh-TW" sz="1200" b="0" dirty="0">
              <a:latin typeface="+mj-lt"/>
            </a:endParaRPr>
          </a:p>
          <a:p>
            <a:pPr>
              <a:buClr>
                <a:srgbClr val="008000"/>
              </a:buClr>
              <a:buSzPct val="80000"/>
              <a:defRPr/>
            </a:pPr>
            <a:r>
              <a:rPr lang="en-US" altLang="zh-TW" sz="1200" b="0" dirty="0" smtClean="0">
                <a:latin typeface="+mj-lt"/>
              </a:rPr>
              <a:t>PFS-5600-001</a:t>
            </a:r>
            <a:endParaRPr lang="zh-TW" altLang="en-US" sz="1200" b="0" dirty="0">
              <a:latin typeface="+mj-lt"/>
            </a:endParaRPr>
          </a:p>
          <a:p>
            <a:pPr marL="182562" indent="0">
              <a:buClr>
                <a:srgbClr val="CC99FF"/>
              </a:buClr>
              <a:buNone/>
              <a:defRPr/>
            </a:pPr>
            <a:endParaRPr lang="en-US" altLang="zh-TW" sz="1400" b="0" dirty="0" smtClean="0">
              <a:solidFill>
                <a:srgbClr val="000099"/>
              </a:solidFill>
              <a:latin typeface="+mn-lt"/>
            </a:endParaRPr>
          </a:p>
          <a:p>
            <a:pPr marL="269875" indent="-87313">
              <a:buClr>
                <a:schemeClr val="accent6">
                  <a:lumMod val="75000"/>
                </a:schemeClr>
              </a:buClr>
              <a:defRPr/>
            </a:pPr>
            <a:endParaRPr lang="zh-TW" altLang="en-US" sz="1400" b="0" dirty="0">
              <a:latin typeface="+mn-lt"/>
            </a:endParaRPr>
          </a:p>
          <a:p>
            <a:endParaRPr lang="zh-TW" altLang="en-US" b="0" dirty="0">
              <a:latin typeface="+mn-lt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8C1BE-A5B0-4568-9794-9A0A1DFA52A4}" type="slidenum">
              <a:rPr lang="zh-TW" altLang="en-US" smtClean="0"/>
              <a:pPr/>
              <a:t>1</a:t>
            </a:fld>
            <a:endParaRPr lang="zh-TW" altLang="en-US" dirty="0"/>
          </a:p>
        </p:txBody>
      </p:sp>
      <p:sp>
        <p:nvSpPr>
          <p:cNvPr id="6" name="頁尾版面配置區 3"/>
          <p:cNvSpPr txBox="1">
            <a:spLocks/>
          </p:cNvSpPr>
          <p:nvPr/>
        </p:nvSpPr>
        <p:spPr>
          <a:xfrm>
            <a:off x="-9645" y="8810264"/>
            <a:ext cx="6886936" cy="704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本單僅供參考，實際治療以醫師診治為主</a:t>
            </a:r>
            <a:endParaRPr lang="zh-TW" alt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424</Words>
  <Application>Microsoft Office PowerPoint</Application>
  <PresentationFormat>A4 紙張 (210x297 公釐)</PresentationFormat>
  <Paragraphs>24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正子斷層掃描檢查(PET)</vt:lpstr>
    </vt:vector>
  </TitlesOfParts>
  <Company>TMUH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nis</dc:creator>
  <cp:lastModifiedBy>user</cp:lastModifiedBy>
  <cp:revision>26</cp:revision>
  <dcterms:created xsi:type="dcterms:W3CDTF">2016-12-05T02:27:23Z</dcterms:created>
  <dcterms:modified xsi:type="dcterms:W3CDTF">2023-06-27T09:12:56Z</dcterms:modified>
</cp:coreProperties>
</file>