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6858000" cy="9906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F07"/>
    <a:srgbClr val="439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54" autoAdjust="0"/>
  </p:normalViewPr>
  <p:slideViewPr>
    <p:cSldViewPr>
      <p:cViewPr>
        <p:scale>
          <a:sx n="90" d="100"/>
          <a:sy n="90" d="100"/>
        </p:scale>
        <p:origin x="-1242" y="101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78C38-4564-4472-B8DA-5EBDB7FD8077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B9822-15EE-4AB5-B7C4-44D808F1C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5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口服</a:t>
            </a:r>
            <a:r>
              <a:rPr lang="en-US" altLang="zh-TW" dirty="0" smtClean="0"/>
              <a:t>】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1. </a:t>
            </a:r>
            <a:r>
              <a:rPr lang="zh-TW" altLang="en-US" dirty="0" smtClean="0"/>
              <a:t>字體</a:t>
            </a:r>
            <a:r>
              <a:rPr lang="en-US" altLang="zh-TW" dirty="0" smtClean="0"/>
              <a:t>: Noto Sans TC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可以至以下連結下載</a:t>
            </a:r>
            <a:r>
              <a:rPr lang="en-US" altLang="zh-TW" dirty="0" smtClean="0"/>
              <a:t>https://fonts.google.com/selection</a:t>
            </a:r>
            <a:br>
              <a:rPr lang="en-US" altLang="zh-TW" dirty="0" smtClean="0"/>
            </a:br>
            <a:r>
              <a:rPr lang="zh-TW" altLang="en-US" dirty="0" smtClean="0"/>
              <a:t>或搜尋</a:t>
            </a:r>
            <a:r>
              <a:rPr lang="en-US" altLang="zh-TW" dirty="0" smtClean="0"/>
              <a:t>Noto Sans</a:t>
            </a:r>
            <a:r>
              <a:rPr lang="zh-TW" altLang="en-US" dirty="0" smtClean="0"/>
              <a:t>下載</a:t>
            </a:r>
          </a:p>
          <a:p>
            <a:endParaRPr lang="zh-TW" altLang="en-US" dirty="0" smtClean="0"/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字型與大小說明</a:t>
            </a:r>
          </a:p>
          <a:p>
            <a:r>
              <a:rPr lang="zh-TW" altLang="en-US" dirty="0" smtClean="0"/>
              <a:t>最上面大標請使用：</a:t>
            </a:r>
            <a:r>
              <a:rPr lang="en-US" altLang="zh-TW" dirty="0" smtClean="0"/>
              <a:t>Noto Sans TC Medium &lt;25&gt;</a:t>
            </a:r>
          </a:p>
          <a:p>
            <a:r>
              <a:rPr lang="zh-TW" altLang="en-US" dirty="0" smtClean="0"/>
              <a:t>大標內成分：</a:t>
            </a:r>
            <a:r>
              <a:rPr lang="en-US" altLang="zh-TW" dirty="0" smtClean="0"/>
              <a:t>Noto Sans TC Medium &lt;16&gt;</a:t>
            </a:r>
          </a:p>
          <a:p>
            <a:r>
              <a:rPr lang="zh-TW" altLang="en-US" dirty="0" smtClean="0"/>
              <a:t>綠框內：</a:t>
            </a:r>
            <a:r>
              <a:rPr lang="en-US" altLang="zh-TW" dirty="0" smtClean="0"/>
              <a:t>Noto Sans TC </a:t>
            </a:r>
            <a:r>
              <a:rPr lang="en-US" altLang="zh-TW" dirty="0" err="1" smtClean="0"/>
              <a:t>SemiBold</a:t>
            </a:r>
            <a:r>
              <a:rPr lang="en-US" altLang="zh-TW" dirty="0" smtClean="0"/>
              <a:t> &lt;18&gt;</a:t>
            </a:r>
          </a:p>
          <a:p>
            <a:r>
              <a:rPr lang="zh-TW" altLang="en-US" dirty="0" smtClean="0"/>
              <a:t>綠字底線：</a:t>
            </a:r>
            <a:r>
              <a:rPr lang="en-US" altLang="zh-TW" dirty="0" smtClean="0"/>
              <a:t>Noto Sans TC </a:t>
            </a:r>
            <a:r>
              <a:rPr lang="en-US" altLang="zh-TW" dirty="0" err="1" smtClean="0"/>
              <a:t>SemiBold</a:t>
            </a:r>
            <a:r>
              <a:rPr lang="en-US" altLang="zh-TW" dirty="0" smtClean="0"/>
              <a:t> &lt;16&gt;</a:t>
            </a:r>
          </a:p>
          <a:p>
            <a:r>
              <a:rPr lang="zh-TW" altLang="en-US" dirty="0" smtClean="0"/>
              <a:t>一般細節說明：</a:t>
            </a:r>
            <a:r>
              <a:rPr lang="en-US" altLang="zh-TW" dirty="0" smtClean="0"/>
              <a:t>Noto Sans TC &lt;14&gt;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3. </a:t>
            </a:r>
            <a:r>
              <a:rPr lang="zh-TW" altLang="en-US" dirty="0" smtClean="0"/>
              <a:t>更改</a:t>
            </a:r>
            <a:r>
              <a:rPr lang="en-US" altLang="zh-TW" dirty="0" smtClean="0"/>
              <a:t>icon </a:t>
            </a:r>
            <a:r>
              <a:rPr lang="zh-TW" altLang="en-US" dirty="0" smtClean="0"/>
              <a:t>顏色</a:t>
            </a:r>
          </a:p>
          <a:p>
            <a:r>
              <a:rPr lang="zh-TW" altLang="en-US" dirty="0" smtClean="0"/>
              <a:t>點選圖片</a:t>
            </a:r>
          </a:p>
          <a:p>
            <a:r>
              <a:rPr lang="zh-TW" altLang="en-US" dirty="0" smtClean="0"/>
              <a:t>選擇</a:t>
            </a:r>
            <a:r>
              <a:rPr lang="en-US" altLang="zh-TW" dirty="0" err="1" smtClean="0"/>
              <a:t>ppt</a:t>
            </a:r>
            <a:r>
              <a:rPr lang="zh-TW" altLang="en-US" dirty="0" smtClean="0"/>
              <a:t>工具列中的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格式</a:t>
            </a:r>
            <a:r>
              <a:rPr lang="en-US" altLang="zh-TW" dirty="0" smtClean="0"/>
              <a:t>&gt;</a:t>
            </a:r>
          </a:p>
          <a:p>
            <a:r>
              <a:rPr lang="zh-TW" altLang="en-US" dirty="0" smtClean="0"/>
              <a:t>點選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色彩</a:t>
            </a:r>
            <a:r>
              <a:rPr lang="en-US" altLang="zh-TW" dirty="0" smtClean="0"/>
              <a:t>&gt;</a:t>
            </a:r>
          </a:p>
          <a:p>
            <a:r>
              <a:rPr lang="zh-TW" altLang="en-US" dirty="0" smtClean="0"/>
              <a:t>選擇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重新著色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中的</a:t>
            </a:r>
            <a:r>
              <a:rPr lang="en-US" altLang="zh-TW" dirty="0" smtClean="0"/>
              <a:t>&lt;</a:t>
            </a:r>
            <a:r>
              <a:rPr lang="zh-TW" altLang="en-US" dirty="0" smtClean="0"/>
              <a:t>橄欖綠</a:t>
            </a:r>
            <a:r>
              <a:rPr lang="en-US" altLang="zh-TW" dirty="0" smtClean="0"/>
              <a:t>&gt;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AB9822-15EE-4AB5-B7C4-44D808F1C7B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294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m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2" descr="已產生圖像"/>
          <p:cNvSpPr>
            <a:spLocks noChangeAspect="1" noChangeArrowheads="1"/>
          </p:cNvSpPr>
          <p:nvPr/>
        </p:nvSpPr>
        <p:spPr bwMode="auto">
          <a:xfrm>
            <a:off x="155575" y="-2746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latin typeface="+mn-ea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839580" y="1289784"/>
            <a:ext cx="3767406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b="1" u="sng" dirty="0" smtClean="0">
                <a:solidFill>
                  <a:srgbClr val="316F07"/>
                </a:solidFill>
                <a:latin typeface="+mn-ea"/>
              </a:rPr>
              <a:t>治療症狀</a:t>
            </a:r>
            <a:r>
              <a:rPr lang="zh-TW" altLang="en-US" b="1" u="sng" dirty="0">
                <a:solidFill>
                  <a:srgbClr val="316F07"/>
                </a:solidFill>
                <a:latin typeface="+mn-ea"/>
              </a:rPr>
              <a:t>性阻塞型肥厚性心肌</a:t>
            </a:r>
            <a:r>
              <a:rPr lang="zh-TW" altLang="en-US" b="1" u="sng" dirty="0" smtClean="0">
                <a:solidFill>
                  <a:srgbClr val="316F07"/>
                </a:solidFill>
                <a:latin typeface="+mn-ea"/>
              </a:rPr>
              <a:t>病變</a:t>
            </a:r>
            <a:endParaRPr lang="en-US" altLang="zh-TW" b="1" u="sng" dirty="0" smtClean="0">
              <a:solidFill>
                <a:srgbClr val="316F07"/>
              </a:solidFill>
              <a:latin typeface="+mn-ea"/>
            </a:endParaRP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+mn-ea"/>
              </a:rPr>
              <a:t>肥厚性心肌</a:t>
            </a:r>
            <a:r>
              <a:rPr lang="zh-TW" altLang="en-US" sz="1400" dirty="0" smtClean="0">
                <a:latin typeface="+mn-ea"/>
              </a:rPr>
              <a:t>病變會</a:t>
            </a:r>
            <a:r>
              <a:rPr lang="zh-TW" altLang="en-US" sz="1400" dirty="0">
                <a:latin typeface="+mn-ea"/>
              </a:rPr>
              <a:t>導致心肌壁增厚變硬，造成心臟充血困難。</a:t>
            </a:r>
            <a:endParaRPr lang="en-US" altLang="zh-TW" sz="1400" dirty="0" smtClean="0">
              <a:latin typeface="+mn-ea"/>
            </a:endParaRP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+mn-ea"/>
              </a:rPr>
              <a:t>可心</a:t>
            </a:r>
            <a:r>
              <a:rPr lang="zh-TW" altLang="en-US" sz="1400" dirty="0" smtClean="0">
                <a:latin typeface="+mn-ea"/>
              </a:rPr>
              <a:t>歐可以減少</a:t>
            </a:r>
            <a:r>
              <a:rPr lang="zh-TW" altLang="en-US" sz="1400" dirty="0">
                <a:latin typeface="+mn-ea"/>
              </a:rPr>
              <a:t>心臟過度收縮和體內血流阻塞，藉此改善您的症狀與運動</a:t>
            </a:r>
            <a:r>
              <a:rPr lang="zh-TW" altLang="en-US" sz="1400" dirty="0" smtClean="0">
                <a:latin typeface="+mn-ea"/>
              </a:rPr>
              <a:t>能力</a:t>
            </a:r>
            <a:r>
              <a:rPr lang="zh-TW" altLang="en-US" sz="1400" dirty="0">
                <a:latin typeface="+mn-ea"/>
              </a:rPr>
              <a:t>。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1937260" y="3296816"/>
            <a:ext cx="4566566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b="1" u="sng" dirty="0">
                <a:solidFill>
                  <a:srgbClr val="316F07"/>
                </a:solidFill>
                <a:latin typeface="+mn-ea"/>
              </a:rPr>
              <a:t>依藥袋指示按時服用</a:t>
            </a:r>
            <a:endParaRPr lang="en-US" altLang="zh-TW" b="1" u="sng" dirty="0">
              <a:solidFill>
                <a:srgbClr val="316F07"/>
              </a:solidFill>
              <a:latin typeface="+mn-ea"/>
            </a:endParaRP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+mn-ea"/>
                <a:cs typeface="Times New Roman" pitchFamily="18" charset="0"/>
              </a:rPr>
              <a:t>請遵照醫師指示，每日口服一次</a:t>
            </a:r>
            <a:r>
              <a:rPr lang="zh-TW" altLang="en-US" sz="1400" dirty="0" smtClean="0">
                <a:latin typeface="+mn-ea"/>
                <a:cs typeface="Times New Roman" pitchFamily="18" charset="0"/>
              </a:rPr>
              <a:t>。</a:t>
            </a:r>
            <a:endParaRPr lang="en-US" altLang="zh-TW" sz="1400" dirty="0" smtClean="0">
              <a:latin typeface="+mn-ea"/>
              <a:cs typeface="Times New Roman" pitchFamily="18" charset="0"/>
            </a:endParaRP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latin typeface="+mn-ea"/>
                <a:cs typeface="Times New Roman" pitchFamily="18" charset="0"/>
              </a:rPr>
              <a:t>請</a:t>
            </a:r>
            <a:r>
              <a:rPr lang="zh-TW" altLang="en-US" sz="1400" dirty="0">
                <a:latin typeface="+mn-ea"/>
                <a:cs typeface="Times New Roman" pitchFamily="18" charset="0"/>
              </a:rPr>
              <a:t>直接吞下整粒膠囊</a:t>
            </a:r>
            <a:r>
              <a:rPr lang="zh-TW" altLang="en-US" sz="1400" dirty="0" smtClean="0">
                <a:latin typeface="+mn-ea"/>
                <a:cs typeface="Times New Roman" pitchFamily="18" charset="0"/>
              </a:rPr>
              <a:t>。請勿</a:t>
            </a:r>
            <a:r>
              <a:rPr lang="zh-TW" altLang="en-US" sz="1400" dirty="0">
                <a:latin typeface="+mn-ea"/>
                <a:cs typeface="Times New Roman" pitchFamily="18" charset="0"/>
              </a:rPr>
              <a:t>弄破、打開或咀嚼</a:t>
            </a:r>
            <a:r>
              <a:rPr lang="zh-TW" altLang="en-US" sz="1400" dirty="0" smtClean="0">
                <a:latin typeface="+mn-ea"/>
                <a:cs typeface="Times New Roman" pitchFamily="18" charset="0"/>
              </a:rPr>
              <a:t>膠囊。</a:t>
            </a:r>
            <a:endParaRPr lang="en-US" altLang="zh-TW" sz="1400" dirty="0" smtClean="0">
              <a:latin typeface="+mn-ea"/>
              <a:cs typeface="Times New Roman" pitchFamily="18" charset="0"/>
            </a:endParaRP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+mn-ea"/>
                <a:cs typeface="Times New Roman" pitchFamily="18" charset="0"/>
              </a:rPr>
              <a:t>不可任意更改劑量或停藥</a:t>
            </a:r>
            <a:r>
              <a:rPr lang="zh-TW" altLang="en-US" sz="1400" dirty="0" smtClean="0">
                <a:latin typeface="+mn-ea"/>
                <a:cs typeface="Times New Roman" pitchFamily="18" charset="0"/>
              </a:rPr>
              <a:t>。</a:t>
            </a:r>
            <a:endParaRPr lang="en-US" altLang="zh-TW" sz="1400" dirty="0">
              <a:latin typeface="+mn-ea"/>
              <a:cs typeface="Times New Roman" pitchFamily="18" charset="0"/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332656" y="2991096"/>
            <a:ext cx="61722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0" y="5908"/>
            <a:ext cx="6858000" cy="897606"/>
          </a:xfrm>
          <a:prstGeom prst="rect">
            <a:avLst/>
          </a:prstGeom>
          <a:solidFill>
            <a:srgbClr val="43980A"/>
          </a:solidFill>
          <a:ln>
            <a:solidFill>
              <a:srgbClr val="4398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284627" y="127519"/>
            <a:ext cx="6172200" cy="770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</a:lstStyle>
          <a:p>
            <a:r>
              <a:rPr lang="zh-TW" altLang="en-US" sz="2600" dirty="0">
                <a:solidFill>
                  <a:schemeClr val="bg1"/>
                </a:solidFill>
                <a:latin typeface="+mn-ea"/>
                <a:ea typeface="+mn-ea"/>
                <a:cs typeface="Malgun Gothic Semilight" panose="020B0502040204020203" pitchFamily="34" charset="-120"/>
              </a:rPr>
              <a:t>可心歐 </a:t>
            </a:r>
            <a:r>
              <a:rPr lang="en-US" altLang="zh-TW" sz="2600" dirty="0" smtClean="0">
                <a:solidFill>
                  <a:schemeClr val="bg1"/>
                </a:solidFill>
                <a:latin typeface="+mn-ea"/>
                <a:ea typeface="+mn-ea"/>
                <a:cs typeface="Malgun Gothic Semilight" panose="020B0502040204020203" pitchFamily="34" charset="-120"/>
              </a:rPr>
              <a:t>CAMZYOS</a:t>
            </a:r>
            <a:r>
              <a:rPr lang="zh-TW" altLang="en-US" sz="2600" dirty="0">
                <a:solidFill>
                  <a:schemeClr val="bg1"/>
                </a:solidFill>
                <a:latin typeface="+mn-ea"/>
                <a:ea typeface="+mn-ea"/>
                <a:cs typeface="Malgun Gothic Semilight" panose="020B0502040204020203" pitchFamily="34" charset="-120"/>
              </a:rPr>
              <a:t> </a:t>
            </a:r>
            <a:r>
              <a:rPr lang="zh-TW" altLang="en-US" sz="2600" dirty="0" smtClean="0">
                <a:solidFill>
                  <a:schemeClr val="bg1"/>
                </a:solidFill>
                <a:latin typeface="+mn-ea"/>
                <a:ea typeface="+mn-ea"/>
                <a:cs typeface="Malgun Gothic Semilight" panose="020B0502040204020203" pitchFamily="34" charset="-120"/>
              </a:rPr>
              <a:t>使用</a:t>
            </a:r>
            <a:r>
              <a:rPr lang="zh-TW" altLang="en-US" sz="2600" dirty="0">
                <a:solidFill>
                  <a:schemeClr val="bg1"/>
                </a:solidFill>
                <a:latin typeface="+mn-ea"/>
                <a:ea typeface="+mn-ea"/>
                <a:cs typeface="Malgun Gothic Semilight" panose="020B0502040204020203" pitchFamily="34" charset="-120"/>
              </a:rPr>
              <a:t>指導單</a:t>
            </a:r>
          </a:p>
        </p:txBody>
      </p:sp>
      <p:pic>
        <p:nvPicPr>
          <p:cNvPr id="34" name="Picture 2" descr="\\10.32.9.67\藥劑部智識管理系統\彥寧\衛教單張品管圈\Taipei_Medical_University_Hospita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41" y="88342"/>
            <a:ext cx="732738" cy="73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7"/>
          <p:cNvSpPr/>
          <p:nvPr/>
        </p:nvSpPr>
        <p:spPr>
          <a:xfrm>
            <a:off x="205113" y="1234148"/>
            <a:ext cx="1582251" cy="406484"/>
          </a:xfrm>
          <a:prstGeom prst="rect">
            <a:avLst/>
          </a:prstGeom>
          <a:solidFill>
            <a:srgbClr val="43980A"/>
          </a:solidFill>
          <a:ln>
            <a:solidFill>
              <a:srgbClr val="4398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+mn-ea"/>
              </a:rPr>
              <a:t>為何使用</a:t>
            </a:r>
          </a:p>
        </p:txBody>
      </p:sp>
      <p:sp>
        <p:nvSpPr>
          <p:cNvPr id="39" name="矩形 38"/>
          <p:cNvSpPr/>
          <p:nvPr/>
        </p:nvSpPr>
        <p:spPr>
          <a:xfrm>
            <a:off x="205113" y="3224808"/>
            <a:ext cx="1582251" cy="406484"/>
          </a:xfrm>
          <a:prstGeom prst="rect">
            <a:avLst/>
          </a:prstGeom>
          <a:solidFill>
            <a:srgbClr val="43980A"/>
          </a:solidFill>
          <a:ln>
            <a:solidFill>
              <a:srgbClr val="4398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+mn-ea"/>
              </a:rPr>
              <a:t>如何使用</a:t>
            </a:r>
            <a:endParaRPr lang="zh-TW" altLang="en-US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16632" y="1696404"/>
            <a:ext cx="1406552" cy="1142695"/>
            <a:chOff x="325839" y="1788173"/>
            <a:chExt cx="1406552" cy="1142695"/>
          </a:xfrm>
        </p:grpSpPr>
        <p:sp>
          <p:nvSpPr>
            <p:cNvPr id="41" name="文字方塊 40"/>
            <p:cNvSpPr txBox="1"/>
            <p:nvPr/>
          </p:nvSpPr>
          <p:spPr>
            <a:xfrm>
              <a:off x="458549" y="2662079"/>
              <a:ext cx="1141133" cy="2687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100" dirty="0">
                  <a:latin typeface="+mn-ea"/>
                </a:rPr>
                <a:t>[2.5mg/</a:t>
              </a:r>
              <a:r>
                <a:rPr lang="en-US" altLang="zh-TW" sz="1100" dirty="0" err="1">
                  <a:latin typeface="+mn-ea"/>
                </a:rPr>
                <a:t>Mava</a:t>
              </a:r>
              <a:r>
                <a:rPr lang="en-US" altLang="zh-TW" sz="1100" dirty="0">
                  <a:latin typeface="+mn-ea"/>
                </a:rPr>
                <a:t>]</a:t>
              </a:r>
              <a:endParaRPr lang="zh-TW" altLang="en-US" sz="1100" b="1" dirty="0">
                <a:latin typeface="+mn-ea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25839" y="1788173"/>
              <a:ext cx="14065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1200" b="1" dirty="0">
                  <a:solidFill>
                    <a:prstClr val="black"/>
                  </a:solidFill>
                  <a:latin typeface="+mn-ea"/>
                </a:rPr>
                <a:t>可心歐</a:t>
              </a:r>
              <a:r>
                <a:rPr lang="en-US" altLang="zh-TW" sz="1200" b="1" dirty="0">
                  <a:solidFill>
                    <a:prstClr val="black"/>
                  </a:solidFill>
                  <a:latin typeface="+mn-ea"/>
                </a:rPr>
                <a:t/>
              </a:r>
              <a:br>
                <a:rPr lang="en-US" altLang="zh-TW" sz="1200" b="1" dirty="0">
                  <a:solidFill>
                    <a:prstClr val="black"/>
                  </a:solidFill>
                  <a:latin typeface="+mn-ea"/>
                </a:rPr>
              </a:br>
              <a:r>
                <a:rPr lang="en-US" altLang="zh-TW" sz="1200" b="1" dirty="0" err="1" smtClean="0">
                  <a:solidFill>
                    <a:prstClr val="black"/>
                  </a:solidFill>
                  <a:latin typeface="+mn-ea"/>
                </a:rPr>
                <a:t>Camzyos</a:t>
              </a:r>
              <a:r>
                <a:rPr lang="en-US" altLang="zh-TW" sz="1200" b="1" dirty="0" smtClean="0">
                  <a:solidFill>
                    <a:prstClr val="black"/>
                  </a:solidFill>
                  <a:latin typeface="+mn-ea"/>
                </a:rPr>
                <a:t> 2.5</a:t>
              </a:r>
              <a:r>
                <a:rPr lang="zh-TW" altLang="en-US" sz="1200" b="1" dirty="0" smtClean="0">
                  <a:solidFill>
                    <a:prstClr val="black"/>
                  </a:solidFill>
                  <a:latin typeface="+mn-ea"/>
                </a:rPr>
                <a:t> </a:t>
              </a:r>
              <a:r>
                <a:rPr lang="en-US" altLang="zh-TW" sz="1200" b="1" dirty="0" smtClean="0">
                  <a:solidFill>
                    <a:prstClr val="black"/>
                  </a:solidFill>
                  <a:latin typeface="+mn-ea"/>
                </a:rPr>
                <a:t>mg</a:t>
              </a:r>
              <a:endParaRPr lang="zh-TW" altLang="en-US" sz="1200" b="1" dirty="0">
                <a:solidFill>
                  <a:prstClr val="black"/>
                </a:solidFill>
                <a:latin typeface="+mn-ea"/>
              </a:endParaRPr>
            </a:p>
          </p:txBody>
        </p:sp>
      </p:grpSp>
      <p:sp>
        <p:nvSpPr>
          <p:cNvPr id="76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0" y="9273480"/>
            <a:ext cx="6858000" cy="278702"/>
          </a:xfrm>
        </p:spPr>
        <p:txBody>
          <a:bodyPr/>
          <a:lstStyle/>
          <a:p>
            <a:r>
              <a:rPr lang="zh-TW" altLang="en-US" sz="900" dirty="0" smtClean="0">
                <a:latin typeface="+mn-ea"/>
              </a:rPr>
              <a:t>本單僅供參考，實際治療以醫師診治為主</a:t>
            </a:r>
          </a:p>
        </p:txBody>
      </p:sp>
      <p:grpSp>
        <p:nvGrpSpPr>
          <p:cNvPr id="77" name="群組 76"/>
          <p:cNvGrpSpPr/>
          <p:nvPr/>
        </p:nvGrpSpPr>
        <p:grpSpPr>
          <a:xfrm>
            <a:off x="0" y="9544778"/>
            <a:ext cx="6858000" cy="230832"/>
            <a:chOff x="0" y="9544778"/>
            <a:chExt cx="6858000" cy="230832"/>
          </a:xfrm>
        </p:grpSpPr>
        <p:sp>
          <p:nvSpPr>
            <p:cNvPr id="78" name="文字方塊 77"/>
            <p:cNvSpPr txBox="1"/>
            <p:nvPr/>
          </p:nvSpPr>
          <p:spPr>
            <a:xfrm>
              <a:off x="0" y="9544778"/>
              <a:ext cx="685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900" dirty="0" smtClean="0">
                  <a:latin typeface="+mn-ea"/>
                </a:rPr>
                <a:t> 以病家為</a:t>
              </a:r>
              <a:r>
                <a:rPr lang="zh-TW" altLang="en-US" sz="900" dirty="0">
                  <a:latin typeface="+mn-ea"/>
                </a:rPr>
                <a:t>尊</a:t>
              </a:r>
              <a:r>
                <a:rPr lang="zh-TW" altLang="en-US" sz="900" dirty="0" smtClean="0">
                  <a:latin typeface="+mn-ea"/>
                </a:rPr>
                <a:t>、以同仁為重、以北醫為榮</a:t>
              </a:r>
              <a:endParaRPr lang="zh-TW" altLang="en-US" sz="900" dirty="0">
                <a:latin typeface="+mn-ea"/>
              </a:endParaRPr>
            </a:p>
          </p:txBody>
        </p:sp>
        <p:pic>
          <p:nvPicPr>
            <p:cNvPr id="79" name="Picture 2" descr="\\10.32.9.67\藥劑部智識管理系統\彥寧\衛教單張品管圈\Taipei_Medical_University_Hospital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4864" y="9552182"/>
              <a:ext cx="216024" cy="21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6" y="2147703"/>
            <a:ext cx="1169640" cy="42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" name="群組 56"/>
          <p:cNvGrpSpPr/>
          <p:nvPr/>
        </p:nvGrpSpPr>
        <p:grpSpPr>
          <a:xfrm>
            <a:off x="228476" y="5499332"/>
            <a:ext cx="6378510" cy="3630132"/>
            <a:chOff x="245086" y="7011501"/>
            <a:chExt cx="6181339" cy="2335406"/>
          </a:xfrm>
        </p:grpSpPr>
        <p:sp>
          <p:nvSpPr>
            <p:cNvPr id="58" name="矩形 57"/>
            <p:cNvSpPr/>
            <p:nvPr/>
          </p:nvSpPr>
          <p:spPr>
            <a:xfrm>
              <a:off x="4868949" y="7011501"/>
              <a:ext cx="1557476" cy="233516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16F0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59" name="矩形 58"/>
            <p:cNvSpPr/>
            <p:nvPr/>
          </p:nvSpPr>
          <p:spPr>
            <a:xfrm>
              <a:off x="2033937" y="7011545"/>
              <a:ext cx="2763334" cy="23353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16F0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0" name="矩形 59"/>
            <p:cNvSpPr/>
            <p:nvPr/>
          </p:nvSpPr>
          <p:spPr>
            <a:xfrm>
              <a:off x="245086" y="7011545"/>
              <a:ext cx="1715926" cy="233536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16F0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9" name="矩形 68"/>
            <p:cNvSpPr/>
            <p:nvPr/>
          </p:nvSpPr>
          <p:spPr>
            <a:xfrm>
              <a:off x="296208" y="8105829"/>
              <a:ext cx="1604840" cy="110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4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因為</a:t>
              </a:r>
              <a:r>
                <a:rPr lang="zh-TW" altLang="en-US" sz="1400" dirty="0" smtClean="0">
                  <a:latin typeface="+mn-ea"/>
                </a:rPr>
                <a:t>可心</a:t>
              </a:r>
              <a:r>
                <a:rPr lang="zh-TW" altLang="en-US" sz="1400" dirty="0">
                  <a:latin typeface="+mn-ea"/>
                </a:rPr>
                <a:t>歐會影響心臟收縮力</a:t>
              </a:r>
              <a:r>
                <a:rPr lang="en-US" altLang="zh-TW" sz="1400" dirty="0">
                  <a:latin typeface="+mn-ea"/>
                </a:rPr>
                <a:t>, </a:t>
              </a:r>
              <a:r>
                <a:rPr lang="zh-TW" altLang="en-US" sz="1400" dirty="0">
                  <a:latin typeface="+mn-ea"/>
                </a:rPr>
                <a:t>服藥期間必須定期接受心臟超音波檢查</a:t>
              </a:r>
              <a:r>
                <a:rPr lang="en-US" altLang="zh-TW" sz="1400" dirty="0">
                  <a:latin typeface="+mn-ea"/>
                </a:rPr>
                <a:t>, </a:t>
              </a:r>
              <a:r>
                <a:rPr lang="zh-TW" altLang="en-US" sz="1400" dirty="0">
                  <a:latin typeface="+mn-ea"/>
                </a:rPr>
                <a:t>以確保最佳劑量。</a:t>
              </a:r>
              <a:endParaRPr lang="en-US" altLang="zh-TW" sz="1400" dirty="0">
                <a:latin typeface="+mn-ea"/>
              </a:endParaRPr>
            </a:p>
            <a:p>
              <a:endParaRPr lang="zh-TW" altLang="en-US" sz="1400" dirty="0">
                <a:latin typeface="Noto Sans TC" panose="020B0200000000000000" pitchFamily="34" charset="-120"/>
                <a:ea typeface="Noto Sans TC" panose="020B0200000000000000" pitchFamily="34" charset="-12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4960108" y="8105829"/>
              <a:ext cx="1456981" cy="585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孕婦絕對不可使用</a:t>
              </a:r>
              <a:r>
                <a:rPr lang="en-US" altLang="zh-TW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, </a:t>
              </a: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因會對胎兒造成傷害。</a:t>
              </a:r>
              <a:endParaRPr lang="en-US" altLang="zh-TW" sz="1400" dirty="0">
                <a:latin typeface="Noto Sans TC" panose="020B0200000000000000" pitchFamily="34" charset="-120"/>
                <a:ea typeface="Noto Sans TC" panose="020B0200000000000000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277258" y="7818163"/>
              <a:ext cx="16682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600" b="1" u="sng" dirty="0">
                  <a:solidFill>
                    <a:srgbClr val="316F07"/>
                  </a:solidFill>
                  <a:latin typeface="Noto Sans TC SemiBold" panose="020B0200000000000000" pitchFamily="34" charset="-120"/>
                  <a:ea typeface="Noto Sans TC SemiBold" panose="020B0200000000000000" pitchFamily="34" charset="-120"/>
                </a:rPr>
                <a:t>心臟超音波</a:t>
              </a:r>
              <a:endParaRPr lang="zh-TW" altLang="en-US" sz="1600" dirty="0">
                <a:solidFill>
                  <a:srgbClr val="316F07"/>
                </a:solidFill>
                <a:latin typeface="Noto Sans TC SemiBold" panose="020B0200000000000000" pitchFamily="34" charset="-120"/>
                <a:ea typeface="Noto Sans TC SemiBold" panose="020B0200000000000000" pitchFamily="34" charset="-120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2581514" y="7818163"/>
              <a:ext cx="175288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u="sng" dirty="0">
                  <a:solidFill>
                    <a:srgbClr val="316F07"/>
                  </a:solidFill>
                  <a:latin typeface="Noto Sans TC SemiBold" panose="020B0200000000000000" pitchFamily="34" charset="-120"/>
                  <a:ea typeface="Noto Sans TC SemiBold" panose="020B0200000000000000" pitchFamily="34" charset="-120"/>
                </a:rPr>
                <a:t>飲食與藥物限制</a:t>
              </a:r>
              <a:endParaRPr lang="zh-TW" altLang="en-US" sz="1600" dirty="0">
                <a:solidFill>
                  <a:srgbClr val="316F07"/>
                </a:solidFill>
                <a:latin typeface="Noto Sans TC SemiBold" panose="020B0200000000000000" pitchFamily="34" charset="-120"/>
                <a:ea typeface="Noto Sans TC SemiBold" panose="020B0200000000000000" pitchFamily="34" charset="-120"/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5177666" y="7818163"/>
              <a:ext cx="110474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u="sng" dirty="0">
                  <a:solidFill>
                    <a:srgbClr val="316F07"/>
                  </a:solidFill>
                  <a:latin typeface="Noto Sans TC SemiBold" panose="020B0200000000000000" pitchFamily="34" charset="-120"/>
                  <a:ea typeface="Noto Sans TC SemiBold" panose="020B0200000000000000" pitchFamily="34" charset="-120"/>
                </a:rPr>
                <a:t>胎兒</a:t>
              </a:r>
              <a:r>
                <a:rPr lang="zh-TW" altLang="en-US" sz="1600" b="1" u="sng" dirty="0" smtClean="0">
                  <a:solidFill>
                    <a:srgbClr val="316F07"/>
                  </a:solidFill>
                  <a:latin typeface="Noto Sans TC SemiBold" panose="020B0200000000000000" pitchFamily="34" charset="-120"/>
                  <a:ea typeface="Noto Sans TC SemiBold" panose="020B0200000000000000" pitchFamily="34" charset="-120"/>
                </a:rPr>
                <a:t>毒性</a:t>
              </a:r>
              <a:endParaRPr lang="en-US" altLang="zh-TW" sz="1600" b="1" u="sng" dirty="0">
                <a:solidFill>
                  <a:srgbClr val="316F07"/>
                </a:solidFill>
                <a:latin typeface="Noto Sans TC SemiBold" panose="020B0200000000000000" pitchFamily="34" charset="-120"/>
                <a:ea typeface="Noto Sans TC SemiBold" panose="020B0200000000000000" pitchFamily="34" charset="-120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2113134" y="8105829"/>
              <a:ext cx="2559402" cy="11484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飲食限制：請避免飲用葡萄柚汁</a:t>
              </a:r>
              <a:r>
                <a:rPr lang="zh-TW" altLang="en-US" sz="14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。</a:t>
              </a:r>
              <a:endParaRPr lang="en-US" altLang="zh-TW" sz="1400" dirty="0" smtClean="0">
                <a:latin typeface="Noto Sans TC" panose="020B0200000000000000" pitchFamily="34" charset="-120"/>
                <a:ea typeface="Noto Sans TC" panose="020B0200000000000000" pitchFamily="34" charset="-120"/>
              </a:endParaRPr>
            </a:p>
            <a:p>
              <a:pPr marL="285750" indent="-285750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藥物</a:t>
              </a: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限制：未經醫師</a:t>
              </a:r>
              <a:r>
                <a:rPr lang="en-US" altLang="zh-TW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/</a:t>
              </a: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藥師評估</a:t>
              </a:r>
              <a:r>
                <a:rPr lang="en-US" altLang="zh-TW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, </a:t>
              </a:r>
              <a:r>
                <a:rPr lang="zh-TW" altLang="en-US" sz="14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請勿自行開始、停用或改變任何處方藥、非處方藥或保健食品。</a:t>
              </a:r>
              <a:endParaRPr lang="en-US" altLang="zh-TW" sz="1400" dirty="0">
                <a:latin typeface="Noto Sans TC" panose="020B0200000000000000" pitchFamily="34" charset="-120"/>
                <a:ea typeface="Noto Sans TC" panose="020B0200000000000000" pitchFamily="34" charset="-120"/>
              </a:endParaRPr>
            </a:p>
          </p:txBody>
        </p:sp>
      </p:grpSp>
      <p:sp>
        <p:nvSpPr>
          <p:cNvPr id="84" name="矩形 83"/>
          <p:cNvSpPr/>
          <p:nvPr/>
        </p:nvSpPr>
        <p:spPr>
          <a:xfrm>
            <a:off x="219052" y="4921224"/>
            <a:ext cx="1582251" cy="406484"/>
          </a:xfrm>
          <a:prstGeom prst="rect">
            <a:avLst/>
          </a:prstGeom>
          <a:solidFill>
            <a:srgbClr val="43980A"/>
          </a:solidFill>
          <a:ln>
            <a:solidFill>
              <a:srgbClr val="4398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Noto Sans TC SemiBold" panose="020B0200000000000000" pitchFamily="34" charset="-120"/>
                <a:ea typeface="Noto Sans TC SemiBold" panose="020B0200000000000000" pitchFamily="34" charset="-120"/>
              </a:rPr>
              <a:t>注意事項</a:t>
            </a:r>
            <a:endParaRPr lang="zh-TW" altLang="en-US" b="1" dirty="0">
              <a:solidFill>
                <a:schemeClr val="bg1"/>
              </a:solidFill>
              <a:latin typeface="Noto Sans TC SemiBold" panose="020B0200000000000000" pitchFamily="34" charset="-120"/>
              <a:ea typeface="Noto Sans TC SemiBold" panose="020B0200000000000000" pitchFamily="34" charset="-120"/>
            </a:endParaRPr>
          </a:p>
        </p:txBody>
      </p:sp>
      <p:cxnSp>
        <p:nvCxnSpPr>
          <p:cNvPr id="85" name="直線接點 84"/>
          <p:cNvCxnSpPr/>
          <p:nvPr/>
        </p:nvCxnSpPr>
        <p:spPr>
          <a:xfrm>
            <a:off x="332656" y="4736976"/>
            <a:ext cx="61722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圖片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9" t="14097" r="31528" b="14352"/>
          <a:stretch/>
        </p:blipFill>
        <p:spPr>
          <a:xfrm>
            <a:off x="641328" y="5656846"/>
            <a:ext cx="971985" cy="1024345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2" t="8749" r="29861" b="19191"/>
          <a:stretch/>
        </p:blipFill>
        <p:spPr>
          <a:xfrm>
            <a:off x="3008496" y="5656846"/>
            <a:ext cx="1019654" cy="996790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7" t="6444" r="28174" b="25239"/>
          <a:stretch/>
        </p:blipFill>
        <p:spPr>
          <a:xfrm>
            <a:off x="5309027" y="5656845"/>
            <a:ext cx="1147799" cy="996791"/>
          </a:xfrm>
          <a:prstGeom prst="rect">
            <a:avLst/>
          </a:prstGeom>
        </p:spPr>
      </p:pic>
      <p:grpSp>
        <p:nvGrpSpPr>
          <p:cNvPr id="36" name="群組 35"/>
          <p:cNvGrpSpPr/>
          <p:nvPr/>
        </p:nvGrpSpPr>
        <p:grpSpPr>
          <a:xfrm>
            <a:off x="1484784" y="1696404"/>
            <a:ext cx="1406552" cy="1142695"/>
            <a:chOff x="325839" y="1788173"/>
            <a:chExt cx="1406552" cy="1142695"/>
          </a:xfrm>
        </p:grpSpPr>
        <p:sp>
          <p:nvSpPr>
            <p:cNvPr id="37" name="文字方塊 36"/>
            <p:cNvSpPr txBox="1"/>
            <p:nvPr/>
          </p:nvSpPr>
          <p:spPr>
            <a:xfrm>
              <a:off x="458549" y="2662079"/>
              <a:ext cx="1141133" cy="2687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100" dirty="0" smtClean="0">
                  <a:latin typeface="+mn-ea"/>
                </a:rPr>
                <a:t>[10mg/</a:t>
              </a:r>
              <a:r>
                <a:rPr lang="en-US" altLang="zh-TW" sz="1100" dirty="0" err="1" smtClean="0">
                  <a:latin typeface="+mn-ea"/>
                </a:rPr>
                <a:t>Mava</a:t>
              </a:r>
              <a:r>
                <a:rPr lang="en-US" altLang="zh-TW" sz="1100" dirty="0">
                  <a:latin typeface="+mn-ea"/>
                </a:rPr>
                <a:t>]</a:t>
              </a:r>
              <a:endParaRPr lang="zh-TW" altLang="en-US" sz="1100" b="1" dirty="0">
                <a:latin typeface="+mn-ea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325839" y="1788173"/>
              <a:ext cx="14065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1200" b="1" dirty="0">
                  <a:solidFill>
                    <a:prstClr val="black"/>
                  </a:solidFill>
                  <a:latin typeface="+mn-ea"/>
                </a:rPr>
                <a:t>可心歐</a:t>
              </a:r>
              <a:r>
                <a:rPr lang="en-US" altLang="zh-TW" sz="1200" b="1" dirty="0">
                  <a:solidFill>
                    <a:prstClr val="black"/>
                  </a:solidFill>
                  <a:latin typeface="+mn-ea"/>
                </a:rPr>
                <a:t/>
              </a:r>
              <a:br>
                <a:rPr lang="en-US" altLang="zh-TW" sz="1200" b="1" dirty="0">
                  <a:solidFill>
                    <a:prstClr val="black"/>
                  </a:solidFill>
                  <a:latin typeface="+mn-ea"/>
                </a:rPr>
              </a:br>
              <a:r>
                <a:rPr lang="en-US" altLang="zh-TW" sz="1200" b="1" dirty="0" err="1" smtClean="0">
                  <a:solidFill>
                    <a:prstClr val="black"/>
                  </a:solidFill>
                  <a:latin typeface="+mn-ea"/>
                </a:rPr>
                <a:t>Camzyos</a:t>
              </a:r>
              <a:r>
                <a:rPr lang="en-US" altLang="zh-TW" sz="1200" b="1" dirty="0" smtClean="0">
                  <a:solidFill>
                    <a:prstClr val="black"/>
                  </a:solidFill>
                  <a:latin typeface="+mn-ea"/>
                </a:rPr>
                <a:t> 10</a:t>
              </a:r>
              <a:r>
                <a:rPr lang="zh-TW" altLang="en-US" sz="1200" b="1" dirty="0" smtClean="0">
                  <a:solidFill>
                    <a:prstClr val="black"/>
                  </a:solidFill>
                  <a:latin typeface="+mn-ea"/>
                </a:rPr>
                <a:t> </a:t>
              </a:r>
              <a:r>
                <a:rPr lang="en-US" altLang="zh-TW" sz="1200" b="1" dirty="0" smtClean="0">
                  <a:solidFill>
                    <a:prstClr val="black"/>
                  </a:solidFill>
                  <a:latin typeface="+mn-ea"/>
                </a:rPr>
                <a:t>mg</a:t>
              </a:r>
              <a:endParaRPr lang="zh-TW" altLang="en-US" sz="1200" b="1" dirty="0">
                <a:solidFill>
                  <a:prstClr val="black"/>
                </a:solidFill>
                <a:latin typeface="+mn-ea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62" y="2158069"/>
            <a:ext cx="1111966" cy="41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49720" y="8565594"/>
            <a:ext cx="4547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參考資料</a:t>
            </a:r>
            <a:r>
              <a:rPr lang="zh-TW" altLang="en-US" sz="1000" dirty="0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：</a:t>
            </a:r>
            <a:r>
              <a:rPr lang="en-US" altLang="zh-TW" sz="1000" dirty="0" err="1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Lexicomp</a:t>
            </a:r>
            <a:r>
              <a:rPr lang="en-US" altLang="zh-TW" sz="1000" dirty="0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, </a:t>
            </a:r>
            <a:r>
              <a:rPr lang="zh-TW" altLang="en-US" sz="1000" dirty="0" smtClean="0"/>
              <a:t>可心</a:t>
            </a:r>
            <a:r>
              <a:rPr lang="zh-TW" altLang="en-US" sz="1000" dirty="0"/>
              <a:t>歐仿單</a:t>
            </a:r>
            <a:r>
              <a:rPr lang="en-US" altLang="zh-TW" sz="1000" dirty="0"/>
              <a:t>/</a:t>
            </a:r>
            <a:r>
              <a:rPr lang="zh-TW" altLang="en-US" sz="1000" dirty="0"/>
              <a:t>病人用藥</a:t>
            </a:r>
            <a:r>
              <a:rPr lang="zh-TW" altLang="en-US" sz="1000" dirty="0" smtClean="0"/>
              <a:t>指引 </a:t>
            </a:r>
            <a:r>
              <a:rPr lang="en-US" altLang="zh-TW" sz="1000" dirty="0" smtClean="0"/>
              <a:t>(</a:t>
            </a:r>
            <a:r>
              <a:rPr lang="zh-TW" altLang="en-US" sz="1000" dirty="0" smtClean="0"/>
              <a:t>核准日期</a:t>
            </a:r>
            <a:r>
              <a:rPr lang="en-US" altLang="zh-TW" sz="1000" dirty="0" smtClean="0"/>
              <a:t>: 22-Aug-2025)</a:t>
            </a:r>
            <a:endParaRPr lang="en-US" altLang="zh-TW" sz="1000" dirty="0"/>
          </a:p>
          <a:p>
            <a:r>
              <a:rPr lang="zh-TW" altLang="en-US" sz="1000" dirty="0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諮詢</a:t>
            </a:r>
            <a:r>
              <a:rPr lang="zh-TW" altLang="en-US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電話：</a:t>
            </a:r>
            <a:r>
              <a:rPr lang="en-US" altLang="zh-TW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(02) 2737-2181 </a:t>
            </a:r>
            <a:r>
              <a:rPr lang="zh-TW" altLang="en-US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分機 </a:t>
            </a:r>
            <a:r>
              <a:rPr lang="en-US" altLang="zh-TW" sz="1000" dirty="0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8130</a:t>
            </a:r>
          </a:p>
          <a:p>
            <a:r>
              <a:rPr lang="zh-TW" altLang="en-US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制訂單位 </a:t>
            </a:r>
            <a:r>
              <a:rPr lang="en-US" altLang="zh-TW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/</a:t>
            </a:r>
            <a:r>
              <a:rPr lang="zh-TW" altLang="en-US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日期：藥劑部</a:t>
            </a:r>
            <a:r>
              <a:rPr lang="en-US" altLang="zh-TW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/ </a:t>
            </a:r>
            <a:r>
              <a:rPr lang="en-US" altLang="zh-TW" sz="1000" dirty="0" smtClean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115.07.22</a:t>
            </a:r>
            <a:endParaRPr lang="en-US" altLang="zh-TW" sz="1000" dirty="0">
              <a:latin typeface="Noto Sans TC" panose="020B0200000000000000" pitchFamily="34" charset="-120"/>
              <a:ea typeface="Noto Sans TC" panose="020B0200000000000000" pitchFamily="34" charset="-120"/>
              <a:cs typeface="Times New Roman" pitchFamily="18" charset="0"/>
            </a:endParaRPr>
          </a:p>
          <a:p>
            <a:r>
              <a:rPr lang="en-US" altLang="zh-TW" sz="1000" dirty="0">
                <a:latin typeface="Noto Sans TC" panose="020B0200000000000000" pitchFamily="34" charset="-120"/>
                <a:ea typeface="Noto Sans TC" panose="020B0200000000000000" pitchFamily="34" charset="-120"/>
                <a:cs typeface="Times New Roman" pitchFamily="18" charset="0"/>
              </a:rPr>
              <a:t>PFS-7200-0282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353144" y="6681192"/>
            <a:ext cx="61722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0" y="9273480"/>
            <a:ext cx="6858000" cy="278702"/>
          </a:xfrm>
        </p:spPr>
        <p:txBody>
          <a:bodyPr/>
          <a:lstStyle/>
          <a:p>
            <a:r>
              <a:rPr lang="zh-TW" altLang="en-US" sz="900" dirty="0" smtClean="0">
                <a:latin typeface="Noto Sans TC" panose="020B0200000000000000" pitchFamily="34" charset="-120"/>
                <a:ea typeface="Noto Sans TC" panose="020B0200000000000000" pitchFamily="34" charset="-120"/>
              </a:rPr>
              <a:t>本單僅供參考，實際治療以醫師診治為主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0" y="9544778"/>
            <a:ext cx="6858000" cy="230832"/>
            <a:chOff x="0" y="9544778"/>
            <a:chExt cx="6858000" cy="230832"/>
          </a:xfrm>
        </p:grpSpPr>
        <p:sp>
          <p:nvSpPr>
            <p:cNvPr id="20" name="文字方塊 19"/>
            <p:cNvSpPr txBox="1"/>
            <p:nvPr/>
          </p:nvSpPr>
          <p:spPr>
            <a:xfrm>
              <a:off x="0" y="9544778"/>
              <a:ext cx="685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900" dirty="0" smtClean="0">
                  <a:latin typeface="Noto Sans TC Light" panose="020B0200000000000000" pitchFamily="34" charset="-120"/>
                  <a:ea typeface="Noto Sans TC Light" panose="020B0200000000000000" pitchFamily="34" charset="-120"/>
                </a:rPr>
                <a:t> 以病家為</a:t>
              </a:r>
              <a:r>
                <a:rPr lang="zh-TW" altLang="en-US" sz="900" dirty="0">
                  <a:latin typeface="Noto Sans TC Light" panose="020B0200000000000000" pitchFamily="34" charset="-120"/>
                  <a:ea typeface="Noto Sans TC Light" panose="020B0200000000000000" pitchFamily="34" charset="-120"/>
                </a:rPr>
                <a:t>尊</a:t>
              </a:r>
              <a:r>
                <a:rPr lang="zh-TW" altLang="en-US" sz="900" dirty="0" smtClean="0">
                  <a:latin typeface="Noto Sans TC Light" panose="020B0200000000000000" pitchFamily="34" charset="-120"/>
                  <a:ea typeface="Noto Sans TC Light" panose="020B0200000000000000" pitchFamily="34" charset="-120"/>
                </a:rPr>
                <a:t>、以同仁為重、以北醫為榮</a:t>
              </a:r>
              <a:endParaRPr lang="zh-TW" altLang="en-US" sz="900" dirty="0">
                <a:latin typeface="Noto Sans TC Light" panose="020B0200000000000000" pitchFamily="34" charset="-120"/>
                <a:ea typeface="Noto Sans TC Light" panose="020B0200000000000000" pitchFamily="34" charset="-120"/>
              </a:endParaRPr>
            </a:p>
          </p:txBody>
        </p:sp>
        <p:pic>
          <p:nvPicPr>
            <p:cNvPr id="21" name="Picture 2" descr="\\10.32.9.67\藥劑部智識管理系統\彥寧\衛教單張品管圈\Taipei_Medical_University_Hospital_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4864" y="9552182"/>
              <a:ext cx="216024" cy="21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群組 14"/>
          <p:cNvGrpSpPr/>
          <p:nvPr/>
        </p:nvGrpSpPr>
        <p:grpSpPr>
          <a:xfrm>
            <a:off x="332656" y="200472"/>
            <a:ext cx="6336704" cy="7827823"/>
            <a:chOff x="332656" y="-159568"/>
            <a:chExt cx="6336704" cy="7827823"/>
          </a:xfrm>
        </p:grpSpPr>
        <p:pic>
          <p:nvPicPr>
            <p:cNvPr id="9" name="圖片 8" descr="畫面剪輯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664" y="6529420"/>
              <a:ext cx="1109128" cy="1104988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1962585" y="6233632"/>
              <a:ext cx="2976620" cy="5915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TW" altLang="en-US" b="1" u="sng" dirty="0">
                <a:solidFill>
                  <a:srgbClr val="316F07"/>
                </a:solidFill>
                <a:latin typeface="Noto Sans TC Medium" panose="020B0200000000000000" pitchFamily="34" charset="-120"/>
                <a:ea typeface="Noto Sans TC Medium" panose="020B0200000000000000" pitchFamily="34" charset="-120"/>
                <a:cs typeface="Malgun Gothic Semilight" panose="020B0502040204020203" pitchFamily="34" charset="-120"/>
              </a:endParaRPr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332656" y="-159568"/>
              <a:ext cx="6323266" cy="5785508"/>
              <a:chOff x="366892" y="-1715076"/>
              <a:chExt cx="6323266" cy="5785508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1591028" y="2605404"/>
                <a:ext cx="2976620" cy="5915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b="1" u="sng" dirty="0">
                    <a:solidFill>
                      <a:srgbClr val="316F07"/>
                    </a:solidFill>
                    <a:latin typeface="Noto Sans TC Medium" panose="020B0200000000000000" pitchFamily="34" charset="-120"/>
                    <a:ea typeface="Noto Sans TC Medium" panose="020B0200000000000000" pitchFamily="34" charset="-120"/>
                    <a:cs typeface="Malgun Gothic Semilight" panose="020B0502040204020203" pitchFamily="34" charset="-120"/>
                  </a:rPr>
                  <a:t>忘記服藥怎麼辦</a:t>
                </a:r>
              </a:p>
            </p:txBody>
          </p:sp>
          <p:pic>
            <p:nvPicPr>
              <p:cNvPr id="7" name="圖片 6"/>
              <p:cNvPicPr>
                <a:picLocks noChangeAspect="1"/>
              </p:cNvPicPr>
              <p:nvPr/>
            </p:nvPicPr>
            <p:blipFill rotWithShape="1"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9" t="36505" r="70601" b="38319"/>
              <a:stretch/>
            </p:blipFill>
            <p:spPr>
              <a:xfrm>
                <a:off x="366892" y="2965444"/>
                <a:ext cx="1224136" cy="1104988"/>
              </a:xfrm>
              <a:prstGeom prst="rect">
                <a:avLst/>
              </a:prstGeom>
            </p:spPr>
          </p:pic>
          <p:cxnSp>
            <p:nvCxnSpPr>
              <p:cNvPr id="22" name="直線接點 21"/>
              <p:cNvCxnSpPr/>
              <p:nvPr/>
            </p:nvCxnSpPr>
            <p:spPr>
              <a:xfrm>
                <a:off x="366892" y="2533396"/>
                <a:ext cx="6172200" cy="0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矩形 27"/>
              <p:cNvSpPr/>
              <p:nvPr/>
            </p:nvSpPr>
            <p:spPr>
              <a:xfrm>
                <a:off x="1591028" y="-1715076"/>
                <a:ext cx="4248472" cy="5915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TW" altLang="en-US" b="1" u="sng" dirty="0">
                    <a:solidFill>
                      <a:srgbClr val="316F07"/>
                    </a:solidFill>
                    <a:latin typeface="Noto Sans TC Medium" panose="020B0200000000000000" pitchFamily="34" charset="-120"/>
                    <a:ea typeface="Noto Sans TC Medium" panose="020B0200000000000000" pitchFamily="34" charset="-120"/>
                    <a:cs typeface="Malgun Gothic Semilight" panose="020B0502040204020203" pitchFamily="34" charset="-120"/>
                  </a:rPr>
                  <a:t>會</a:t>
                </a:r>
                <a:r>
                  <a:rPr lang="zh-TW" altLang="en-US" b="1" u="sng" dirty="0" smtClean="0">
                    <a:solidFill>
                      <a:srgbClr val="316F07"/>
                    </a:solidFill>
                    <a:latin typeface="Noto Sans TC Medium" panose="020B0200000000000000" pitchFamily="34" charset="-120"/>
                    <a:ea typeface="Noto Sans TC Medium" panose="020B0200000000000000" pitchFamily="34" charset="-120"/>
                    <a:cs typeface="Malgun Gothic Semilight" panose="020B0502040204020203" pitchFamily="34" charset="-120"/>
                  </a:rPr>
                  <a:t>影響可心歐藥效的藥物</a:t>
                </a:r>
                <a:r>
                  <a:rPr lang="en-US" altLang="zh-TW" b="1" u="sng" dirty="0" smtClean="0">
                    <a:solidFill>
                      <a:srgbClr val="316F07"/>
                    </a:solidFill>
                    <a:latin typeface="Noto Sans TC Medium" panose="020B0200000000000000" pitchFamily="34" charset="-120"/>
                    <a:ea typeface="Noto Sans TC Medium" panose="020B0200000000000000" pitchFamily="34" charset="-120"/>
                    <a:cs typeface="Malgun Gothic Semilight" panose="020B0502040204020203" pitchFamily="34" charset="-120"/>
                  </a:rPr>
                  <a:t>:</a:t>
                </a:r>
                <a:endParaRPr lang="zh-TW" altLang="en-US" b="1" u="sng" dirty="0">
                  <a:solidFill>
                    <a:srgbClr val="316F07"/>
                  </a:solidFill>
                  <a:latin typeface="Noto Sans TC Medium" panose="020B0200000000000000" pitchFamily="34" charset="-120"/>
                  <a:ea typeface="Noto Sans TC Medium" panose="020B0200000000000000" pitchFamily="34" charset="-120"/>
                  <a:cs typeface="Malgun Gothic Semilight" panose="020B0502040204020203" pitchFamily="34" charset="-120"/>
                </a:endParaRPr>
              </a:p>
            </p:txBody>
          </p:sp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892" y="-1571060"/>
                <a:ext cx="1144842" cy="1144842"/>
              </a:xfrm>
              <a:prstGeom prst="rect">
                <a:avLst/>
              </a:prstGeom>
            </p:spPr>
          </p:pic>
          <p:sp>
            <p:nvSpPr>
              <p:cNvPr id="29" name="文字方塊 28"/>
              <p:cNvSpPr txBox="1"/>
              <p:nvPr/>
            </p:nvSpPr>
            <p:spPr>
              <a:xfrm>
                <a:off x="1684590" y="-1251078"/>
                <a:ext cx="5005568" cy="364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治療心律不整藥物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</a:t>
                </a:r>
                <a:r>
                  <a:rPr lang="en-US" altLang="zh-TW" sz="1400" dirty="0" err="1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Dronedarone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治療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心絞痛藥物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</a:t>
                </a:r>
                <a:r>
                  <a:rPr lang="en-US" altLang="zh-TW" sz="1400" dirty="0" err="1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Ranolazine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抗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血栓藥物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</a:t>
                </a:r>
                <a:r>
                  <a:rPr lang="en-US" altLang="zh-TW" sz="1400" dirty="0" err="1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Ticlopidine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胃酸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抑制劑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(Omeprazole, 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Esomeprazole)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癌症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標靶藥物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(Enzalutamide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、</a:t>
                </a:r>
                <a:r>
                  <a:rPr lang="en-US" altLang="zh-TW" sz="1400" dirty="0" err="1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Apalutamide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治療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感染藥物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(Fluconazole, Clarithromycin, 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抗</a:t>
                </a: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結核病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藥物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, 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抗病毒藥物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治療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癲癇與神經痛藥物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(Carbamazepine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治療</a:t>
                </a:r>
                <a:r>
                  <a:rPr lang="zh-TW" altLang="en-US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憂鬱與精神科藥物 </a:t>
                </a:r>
                <a:r>
                  <a:rPr lang="en-US" altLang="zh-TW" sz="1400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(Fluvoxamine</a:t>
                </a:r>
                <a:r>
                  <a:rPr lang="en-US" altLang="zh-TW" sz="1400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1400" b="1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*</a:t>
                </a:r>
                <a:r>
                  <a:rPr lang="zh-TW" altLang="en-US" sz="1400" b="1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以上並非完整清單，請務必告知醫師或藥師您使用的所有處方藥、非處方藥</a:t>
                </a:r>
                <a:r>
                  <a:rPr lang="zh-TW" altLang="en-US" sz="1400" b="1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和</a:t>
                </a:r>
                <a:r>
                  <a:rPr lang="zh-TW" altLang="en-US" sz="1400" b="1" dirty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保健食品</a:t>
                </a:r>
                <a:r>
                  <a:rPr lang="zh-TW" altLang="en-US" sz="1400" b="1" dirty="0" smtClean="0">
                    <a:latin typeface="Noto Sans TC" panose="020B0200000000000000" pitchFamily="34" charset="-120"/>
                    <a:ea typeface="Noto Sans TC" panose="020B0200000000000000" pitchFamily="34" charset="-120"/>
                    <a:cs typeface="Times New Roman" pitchFamily="18" charset="0"/>
                  </a:rPr>
                  <a:t>。</a:t>
                </a:r>
                <a:endParaRPr lang="zh-TW" altLang="en-US" sz="1400" b="1" dirty="0">
                  <a:latin typeface="Noto Sans TC" panose="020B0200000000000000" pitchFamily="34" charset="-120"/>
                  <a:ea typeface="Noto Sans TC" panose="020B0200000000000000" pitchFamily="34" charset="-120"/>
                  <a:cs typeface="Times New Roman" pitchFamily="18" charset="0"/>
                </a:endParaRPr>
              </a:p>
            </p:txBody>
          </p:sp>
        </p:grpSp>
        <p:sp>
          <p:nvSpPr>
            <p:cNvPr id="32" name="文字方塊 10"/>
            <p:cNvSpPr txBox="1"/>
            <p:nvPr/>
          </p:nvSpPr>
          <p:spPr>
            <a:xfrm>
              <a:off x="1693152" y="6537176"/>
              <a:ext cx="497620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服藥期間若原有心臟症狀惡化或出現新的不適症狀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, 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如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: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 ：</a:t>
              </a:r>
              <a:r>
                <a:rPr lang="en-US" altLang="zh-TW" sz="15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/>
              </a:r>
              <a:br>
                <a:rPr lang="en-US" altLang="zh-TW" sz="15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</a:br>
              <a:r>
                <a:rPr lang="zh-TW" altLang="en-US" sz="15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呼吸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急促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(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喘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)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、胸痛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/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胸悶、極度倦怠、心跳加速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(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心悸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)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、腿</a:t>
              </a:r>
              <a:r>
                <a:rPr lang="zh-TW" altLang="en-US" sz="15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部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腫脹，</a:t>
              </a:r>
              <a:r>
                <a:rPr lang="zh-TW" altLang="en-US" sz="1500" dirty="0">
                  <a:latin typeface="Noto Sans TC" panose="020B0200000000000000" pitchFamily="34" charset="-120"/>
                  <a:ea typeface="Noto Sans TC" panose="020B0200000000000000" pitchFamily="34" charset="-120"/>
                </a:rPr>
                <a:t>請立即</a:t>
              </a:r>
              <a:r>
                <a:rPr lang="zh-TW" altLang="en-US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就醫</a:t>
              </a:r>
              <a:r>
                <a:rPr lang="en-US" altLang="zh-TW" sz="1500" dirty="0" smtClean="0">
                  <a:latin typeface="Noto Sans TC" panose="020B0200000000000000" pitchFamily="34" charset="-120"/>
                  <a:ea typeface="Noto Sans TC" panose="020B0200000000000000" pitchFamily="34" charset="-120"/>
                </a:rPr>
                <a:t>!</a:t>
              </a:r>
              <a:endParaRPr lang="zh-TW" altLang="en-US" sz="1500" dirty="0">
                <a:latin typeface="Noto Sans TC" panose="020B0200000000000000" pitchFamily="34" charset="-120"/>
                <a:ea typeface="Noto Sans TC" panose="020B0200000000000000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1719442" y="5169024"/>
            <a:ext cx="4910488" cy="1296144"/>
            <a:chOff x="1744364" y="5529064"/>
            <a:chExt cx="4910488" cy="1296144"/>
          </a:xfrm>
        </p:grpSpPr>
        <p:pic>
          <p:nvPicPr>
            <p:cNvPr id="16" name="圖片 15" descr="畫面剪輯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81"/>
            <a:stretch/>
          </p:blipFill>
          <p:spPr>
            <a:xfrm>
              <a:off x="1744364" y="5529064"/>
              <a:ext cx="4910488" cy="1296144"/>
            </a:xfrm>
            <a:prstGeom prst="rect">
              <a:avLst/>
            </a:prstGeom>
          </p:spPr>
        </p:pic>
        <p:cxnSp>
          <p:nvCxnSpPr>
            <p:cNvPr id="17" name="直線接點 16"/>
            <p:cNvCxnSpPr/>
            <p:nvPr/>
          </p:nvCxnSpPr>
          <p:spPr>
            <a:xfrm flipH="1">
              <a:off x="1916373" y="5990755"/>
              <a:ext cx="1" cy="60093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 flipH="1">
              <a:off x="4199607" y="5982120"/>
              <a:ext cx="1" cy="60093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 flipH="1">
              <a:off x="6525343" y="5961112"/>
              <a:ext cx="1" cy="60093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群組 23"/>
          <p:cNvGrpSpPr/>
          <p:nvPr/>
        </p:nvGrpSpPr>
        <p:grpSpPr>
          <a:xfrm>
            <a:off x="5881557" y="8627183"/>
            <a:ext cx="648000" cy="924999"/>
            <a:chOff x="5981472" y="8288371"/>
            <a:chExt cx="648000" cy="924999"/>
          </a:xfrm>
        </p:grpSpPr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1472" y="8288371"/>
              <a:ext cx="648000" cy="648000"/>
            </a:xfrm>
            <a:prstGeom prst="rect">
              <a:avLst/>
            </a:prstGeom>
            <a:ln w="19050">
              <a:solidFill>
                <a:srgbClr val="316F07"/>
              </a:solidFill>
            </a:ln>
          </p:spPr>
        </p:pic>
        <p:sp>
          <p:nvSpPr>
            <p:cNvPr id="26" name="矩形 25"/>
            <p:cNvSpPr/>
            <p:nvPr/>
          </p:nvSpPr>
          <p:spPr>
            <a:xfrm>
              <a:off x="6053445" y="8936371"/>
              <a:ext cx="50405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/>
                <a:t>意見</a:t>
              </a:r>
              <a:endParaRPr lang="en-US" altLang="zh-TW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586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1">
      <a:majorFont>
        <a:latin typeface="Noto Sans TC ExtraBold"/>
        <a:ea typeface="Noto Sans TC ExtraBold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421</Words>
  <Application>Microsoft Office PowerPoint</Application>
  <PresentationFormat>A4 紙張 (210x297 公釐)</PresentationFormat>
  <Paragraphs>62</Paragraphs>
  <Slides>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inp</dc:creator>
  <cp:lastModifiedBy>user</cp:lastModifiedBy>
  <cp:revision>107</cp:revision>
  <cp:lastPrinted>2026-03-26T08:12:29Z</cp:lastPrinted>
  <dcterms:created xsi:type="dcterms:W3CDTF">2025-12-02T06:24:09Z</dcterms:created>
  <dcterms:modified xsi:type="dcterms:W3CDTF">2026-07-24T08:38:18Z</dcterms:modified>
</cp:coreProperties>
</file>